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sldIdLst>
    <p:sldId id="296" r:id="rId2"/>
    <p:sldId id="279" r:id="rId3"/>
    <p:sldId id="280" r:id="rId4"/>
    <p:sldId id="335" r:id="rId5"/>
    <p:sldId id="337" r:id="rId6"/>
    <p:sldId id="281" r:id="rId7"/>
    <p:sldId id="357" r:id="rId8"/>
    <p:sldId id="358" r:id="rId9"/>
    <p:sldId id="359" r:id="rId10"/>
    <p:sldId id="291" r:id="rId11"/>
    <p:sldId id="292" r:id="rId12"/>
    <p:sldId id="293" r:id="rId13"/>
    <p:sldId id="307" r:id="rId14"/>
    <p:sldId id="345" r:id="rId15"/>
    <p:sldId id="308" r:id="rId16"/>
    <p:sldId id="282" r:id="rId17"/>
    <p:sldId id="283" r:id="rId18"/>
    <p:sldId id="287" r:id="rId19"/>
    <p:sldId id="346" r:id="rId20"/>
    <p:sldId id="288" r:id="rId21"/>
    <p:sldId id="310" r:id="rId22"/>
    <p:sldId id="284" r:id="rId23"/>
    <p:sldId id="285" r:id="rId24"/>
    <p:sldId id="344" r:id="rId25"/>
    <p:sldId id="328" r:id="rId26"/>
    <p:sldId id="365" r:id="rId27"/>
    <p:sldId id="329" r:id="rId28"/>
    <p:sldId id="330" r:id="rId29"/>
    <p:sldId id="353" r:id="rId30"/>
    <p:sldId id="311" r:id="rId31"/>
    <p:sldId id="317" r:id="rId32"/>
    <p:sldId id="316" r:id="rId33"/>
    <p:sldId id="355" r:id="rId34"/>
    <p:sldId id="319" r:id="rId35"/>
    <p:sldId id="369" r:id="rId36"/>
    <p:sldId id="350" r:id="rId37"/>
    <p:sldId id="354" r:id="rId38"/>
    <p:sldId id="370" r:id="rId39"/>
    <p:sldId id="356" r:id="rId40"/>
    <p:sldId id="336" r:id="rId41"/>
    <p:sldId id="338" r:id="rId42"/>
    <p:sldId id="322" r:id="rId43"/>
    <p:sldId id="366" r:id="rId44"/>
    <p:sldId id="323" r:id="rId45"/>
    <p:sldId id="324" r:id="rId46"/>
    <p:sldId id="360" r:id="rId47"/>
    <p:sldId id="362" r:id="rId48"/>
    <p:sldId id="326" r:id="rId49"/>
    <p:sldId id="361" r:id="rId50"/>
    <p:sldId id="363" r:id="rId51"/>
    <p:sldId id="327" r:id="rId52"/>
    <p:sldId id="348" r:id="rId53"/>
    <p:sldId id="352" r:id="rId54"/>
    <p:sldId id="367" r:id="rId55"/>
    <p:sldId id="343" r:id="rId56"/>
    <p:sldId id="368" r:id="rId57"/>
    <p:sldId id="364" r:id="rId58"/>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10"/>
    <p:restoredTop sz="94477"/>
  </p:normalViewPr>
  <p:slideViewPr>
    <p:cSldViewPr snapToGrid="0">
      <p:cViewPr varScale="1">
        <p:scale>
          <a:sx n="198" d="100"/>
          <a:sy n="198" d="100"/>
        </p:scale>
        <p:origin x="3672"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1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B26CC59A-9587-49C4-B967-0475F48E6ECE}" type="datetimeFigureOut">
              <a:rPr lang="ru-RU"/>
              <a:pPr>
                <a:defRPr/>
              </a:pPr>
              <a:t>12.02.2025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872776-2C2E-4744-971D-9D8695EFC388}" type="slidenum">
              <a:rPr lang="ru-RU" altLang="ru-RU"/>
              <a:pPr>
                <a:defRPr/>
              </a:pPr>
              <a:t>‹#›</a:t>
            </a:fld>
            <a:endParaRPr lang="ru-RU" altLang="ru-RU"/>
          </a:p>
        </p:txBody>
      </p:sp>
    </p:spTree>
    <p:extLst>
      <p:ext uri="{BB962C8B-B14F-4D97-AF65-F5344CB8AC3E}">
        <p14:creationId xmlns:p14="http://schemas.microsoft.com/office/powerpoint/2010/main" val="370835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1E277BA7-4BAA-48ED-865B-62995B14FA09}" type="slidenum">
              <a:rPr lang="ru-RU" altLang="ru-RU"/>
              <a:pPr>
                <a:defRPr/>
              </a:pPr>
              <a:t>‹#›</a:t>
            </a:fld>
            <a:endParaRPr lang="ru-RU" altLang="ru-RU"/>
          </a:p>
        </p:txBody>
      </p:sp>
    </p:spTree>
    <p:extLst>
      <p:ext uri="{BB962C8B-B14F-4D97-AF65-F5344CB8AC3E}">
        <p14:creationId xmlns:p14="http://schemas.microsoft.com/office/powerpoint/2010/main" val="170454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EE1A557-01CF-421A-A2A8-7887D895EE30}" type="slidenum">
              <a:rPr lang="ru-RU" altLang="ru-RU"/>
              <a:pPr>
                <a:defRPr/>
              </a:pPr>
              <a:t>‹#›</a:t>
            </a:fld>
            <a:endParaRPr lang="ru-RU" altLang="ru-RU"/>
          </a:p>
        </p:txBody>
      </p:sp>
    </p:spTree>
    <p:extLst>
      <p:ext uri="{BB962C8B-B14F-4D97-AF65-F5344CB8AC3E}">
        <p14:creationId xmlns:p14="http://schemas.microsoft.com/office/powerpoint/2010/main" val="1136403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555A32-6EE2-4DFF-9E5F-43875A0A4D3E}" type="slidenum">
              <a:rPr lang="ru-RU" altLang="ru-RU"/>
              <a:pPr>
                <a:defRPr/>
              </a:pPr>
              <a:t>‹#›</a:t>
            </a:fld>
            <a:endParaRPr lang="ru-RU" altLang="ru-RU"/>
          </a:p>
        </p:txBody>
      </p:sp>
    </p:spTree>
    <p:extLst>
      <p:ext uri="{BB962C8B-B14F-4D97-AF65-F5344CB8AC3E}">
        <p14:creationId xmlns:p14="http://schemas.microsoft.com/office/powerpoint/2010/main" val="3896604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4B51240D-8699-4CEB-8564-92A18DEE799C}" type="slidenum">
              <a:rPr lang="ru-RU" altLang="ru-RU"/>
              <a:pPr>
                <a:defRPr/>
              </a:pPr>
              <a:t>‹#›</a:t>
            </a:fld>
            <a:endParaRPr lang="ru-RU" altLang="ru-RU"/>
          </a:p>
        </p:txBody>
      </p:sp>
    </p:spTree>
    <p:extLst>
      <p:ext uri="{BB962C8B-B14F-4D97-AF65-F5344CB8AC3E}">
        <p14:creationId xmlns:p14="http://schemas.microsoft.com/office/powerpoint/2010/main" val="3682607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4648200" y="1600200"/>
            <a:ext cx="40386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4648200" y="3938588"/>
            <a:ext cx="40386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4"/>
          <p:cNvSpPr>
            <a:spLocks noGrp="1" noChangeArrowheads="1"/>
          </p:cNvSpPr>
          <p:nvPr>
            <p:ph type="dt" sz="half" idx="10"/>
          </p:nvPr>
        </p:nvSpPr>
        <p:spPr>
          <a:ln/>
        </p:spPr>
        <p:txBody>
          <a:bodyPr/>
          <a:lstStyle>
            <a:lvl1pPr>
              <a:defRPr/>
            </a:lvl1pPr>
          </a:lstStyle>
          <a:p>
            <a:pPr>
              <a:defRPr/>
            </a:pPr>
            <a:endParaRPr lang="ru-RU"/>
          </a:p>
        </p:txBody>
      </p:sp>
      <p:sp>
        <p:nvSpPr>
          <p:cNvPr id="7" name="Rectangle 5"/>
          <p:cNvSpPr>
            <a:spLocks noGrp="1" noChangeArrowheads="1"/>
          </p:cNvSpPr>
          <p:nvPr>
            <p:ph type="ftr" sz="quarter" idx="11"/>
          </p:nvPr>
        </p:nvSpPr>
        <p:spPr>
          <a:ln/>
        </p:spPr>
        <p:txBody>
          <a:bodyPr/>
          <a:lstStyle>
            <a:lvl1pPr>
              <a:defRPr/>
            </a:lvl1pPr>
          </a:lstStyle>
          <a:p>
            <a:pPr>
              <a:defRPr/>
            </a:pPr>
            <a:endParaRPr lang="ru-RU"/>
          </a:p>
        </p:txBody>
      </p:sp>
      <p:sp>
        <p:nvSpPr>
          <p:cNvPr id="8" name="Rectangle 6"/>
          <p:cNvSpPr>
            <a:spLocks noGrp="1" noChangeArrowheads="1"/>
          </p:cNvSpPr>
          <p:nvPr>
            <p:ph type="sldNum" sz="quarter" idx="12"/>
          </p:nvPr>
        </p:nvSpPr>
        <p:spPr>
          <a:ln/>
        </p:spPr>
        <p:txBody>
          <a:bodyPr/>
          <a:lstStyle>
            <a:lvl1pPr>
              <a:defRPr/>
            </a:lvl1pPr>
          </a:lstStyle>
          <a:p>
            <a:pPr>
              <a:defRPr/>
            </a:pPr>
            <a:fld id="{5044710C-9220-4419-B1C0-ECB8B71736D0}" type="slidenum">
              <a:rPr lang="ru-RU" altLang="ru-RU"/>
              <a:pPr>
                <a:defRPr/>
              </a:pPr>
              <a:t>‹#›</a:t>
            </a:fld>
            <a:endParaRPr lang="ru-RU" altLang="ru-RU"/>
          </a:p>
        </p:txBody>
      </p:sp>
    </p:spTree>
    <p:extLst>
      <p:ext uri="{BB962C8B-B14F-4D97-AF65-F5344CB8AC3E}">
        <p14:creationId xmlns:p14="http://schemas.microsoft.com/office/powerpoint/2010/main" val="377183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9240CF01-FD3B-4A0F-B71C-F47C60AF9472}" type="slidenum">
              <a:rPr lang="ru-RU" altLang="ru-RU"/>
              <a:pPr>
                <a:defRPr/>
              </a:pPr>
              <a:t>‹#›</a:t>
            </a:fld>
            <a:endParaRPr lang="ru-RU" altLang="ru-RU"/>
          </a:p>
        </p:txBody>
      </p:sp>
    </p:spTree>
    <p:extLst>
      <p:ext uri="{BB962C8B-B14F-4D97-AF65-F5344CB8AC3E}">
        <p14:creationId xmlns:p14="http://schemas.microsoft.com/office/powerpoint/2010/main" val="130780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3E79583-B289-431E-A4E5-93970C73C3E7}" type="slidenum">
              <a:rPr lang="ru-RU" altLang="ru-RU"/>
              <a:pPr>
                <a:defRPr/>
              </a:pPr>
              <a:t>‹#›</a:t>
            </a:fld>
            <a:endParaRPr lang="ru-RU" altLang="ru-RU"/>
          </a:p>
        </p:txBody>
      </p:sp>
    </p:spTree>
    <p:extLst>
      <p:ext uri="{BB962C8B-B14F-4D97-AF65-F5344CB8AC3E}">
        <p14:creationId xmlns:p14="http://schemas.microsoft.com/office/powerpoint/2010/main" val="366874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D9A58F2-6788-4D3F-B973-43E268A3567F}" type="slidenum">
              <a:rPr lang="ru-RU" altLang="ru-RU"/>
              <a:pPr>
                <a:defRPr/>
              </a:pPr>
              <a:t>‹#›</a:t>
            </a:fld>
            <a:endParaRPr lang="ru-RU" altLang="ru-RU"/>
          </a:p>
        </p:txBody>
      </p:sp>
    </p:spTree>
    <p:extLst>
      <p:ext uri="{BB962C8B-B14F-4D97-AF65-F5344CB8AC3E}">
        <p14:creationId xmlns:p14="http://schemas.microsoft.com/office/powerpoint/2010/main" val="226435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045DFADD-3F2B-4337-9682-A335EFCCD144}" type="slidenum">
              <a:rPr lang="ru-RU" altLang="ru-RU"/>
              <a:pPr>
                <a:defRPr/>
              </a:pPr>
              <a:t>‹#›</a:t>
            </a:fld>
            <a:endParaRPr lang="ru-RU" altLang="ru-RU"/>
          </a:p>
        </p:txBody>
      </p:sp>
    </p:spTree>
    <p:extLst>
      <p:ext uri="{BB962C8B-B14F-4D97-AF65-F5344CB8AC3E}">
        <p14:creationId xmlns:p14="http://schemas.microsoft.com/office/powerpoint/2010/main" val="347158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D4146704-2275-4F6E-B1A7-E368690DB9E2}" type="slidenum">
              <a:rPr lang="ru-RU" altLang="ru-RU"/>
              <a:pPr>
                <a:defRPr/>
              </a:pPr>
              <a:t>‹#›</a:t>
            </a:fld>
            <a:endParaRPr lang="ru-RU" altLang="ru-RU"/>
          </a:p>
        </p:txBody>
      </p:sp>
    </p:spTree>
    <p:extLst>
      <p:ext uri="{BB962C8B-B14F-4D97-AF65-F5344CB8AC3E}">
        <p14:creationId xmlns:p14="http://schemas.microsoft.com/office/powerpoint/2010/main" val="409399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91FECA63-A4FB-4148-B455-1DC7310F0875}" type="slidenum">
              <a:rPr lang="ru-RU" altLang="ru-RU"/>
              <a:pPr>
                <a:defRPr/>
              </a:pPr>
              <a:t>‹#›</a:t>
            </a:fld>
            <a:endParaRPr lang="ru-RU" altLang="ru-RU"/>
          </a:p>
        </p:txBody>
      </p:sp>
    </p:spTree>
    <p:extLst>
      <p:ext uri="{BB962C8B-B14F-4D97-AF65-F5344CB8AC3E}">
        <p14:creationId xmlns:p14="http://schemas.microsoft.com/office/powerpoint/2010/main" val="1212419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F74A4C02-810D-4769-8E87-4EF08E790A65}" type="slidenum">
              <a:rPr lang="ru-RU" altLang="ru-RU"/>
              <a:pPr>
                <a:defRPr/>
              </a:pPr>
              <a:t>‹#›</a:t>
            </a:fld>
            <a:endParaRPr lang="ru-RU" altLang="ru-RU"/>
          </a:p>
        </p:txBody>
      </p:sp>
    </p:spTree>
    <p:extLst>
      <p:ext uri="{BB962C8B-B14F-4D97-AF65-F5344CB8AC3E}">
        <p14:creationId xmlns:p14="http://schemas.microsoft.com/office/powerpoint/2010/main" val="3999665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040E918-593F-41C7-B522-2E79F2169FC8}" type="slidenum">
              <a:rPr lang="ru-RU" altLang="ru-RU"/>
              <a:pPr>
                <a:defRPr/>
              </a:pPr>
              <a:t>‹#›</a:t>
            </a:fld>
            <a:endParaRPr lang="ru-RU" altLang="ru-RU"/>
          </a:p>
        </p:txBody>
      </p:sp>
    </p:spTree>
    <p:extLst>
      <p:ext uri="{BB962C8B-B14F-4D97-AF65-F5344CB8AC3E}">
        <p14:creationId xmlns:p14="http://schemas.microsoft.com/office/powerpoint/2010/main" val="261534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8F6C74F-BB4A-4DD8-BD39-DF076645A48D}"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hyperlink" Target="http://upload.wikimedia.org/wikipedia/commons/a/ae/Egun.jpg" TargetMode="External"/><Relationship Id="rId2" Type="http://schemas.openxmlformats.org/officeDocument/2006/relationships/hyperlink" Target="http://upload.wikimedia.org/wikipedia/commons/9/9b/CRT_color_enhanced.png"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upload.wikimedia.org/wikipedia/en/d/dc/Thermionic_filament.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1/12/Particle_accelerators_1937.jpg" TargetMode="Externa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file:////Users/andreyisaev/Library/Group%20Containers/UBF8T346G9.ms/WebArchiveCopyPasteTempFiles/com.microsoft.Word/tandem-schematic-720px.gif" TargetMode="External"/><Relationship Id="rId2" Type="http://schemas.openxmlformats.org/officeDocument/2006/relationships/image" Target="../media/image24.gi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gif"/><Relationship Id="rId4" Type="http://schemas.openxmlformats.org/officeDocument/2006/relationships/image" Target="../media/image47.gif"/></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ru-RU" altLang="ru-RU" b="1" dirty="0">
                <a:solidFill>
                  <a:srgbClr val="FFFF66"/>
                </a:solidFill>
                <a:latin typeface="Times New Roman" panose="02020603050405020304" pitchFamily="18" charset="0"/>
              </a:rPr>
              <a:t>Получение пучков частиц</a:t>
            </a:r>
            <a:br>
              <a:rPr lang="ru-RU" altLang="ru-RU" b="1" dirty="0">
                <a:solidFill>
                  <a:srgbClr val="FFFF66"/>
                </a:solidFill>
                <a:latin typeface="Times New Roman" panose="02020603050405020304" pitchFamily="18" charset="0"/>
              </a:rPr>
            </a:br>
            <a:r>
              <a:rPr lang="ru-RU" altLang="ru-RU" b="1" dirty="0">
                <a:solidFill>
                  <a:srgbClr val="FFFF66"/>
                </a:solidFill>
                <a:latin typeface="Times New Roman" panose="02020603050405020304" pitchFamily="18" charset="0"/>
              </a:rPr>
              <a:t>(физика атомного ядра)</a:t>
            </a:r>
            <a:endParaRPr lang="ru-RU" altLang="ru-RU" sz="2200" b="1" dirty="0">
              <a:solidFill>
                <a:srgbClr val="FFFF66"/>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457200" y="0"/>
            <a:ext cx="8229600" cy="10668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Источники частиц</a:t>
            </a:r>
          </a:p>
        </p:txBody>
      </p:sp>
      <p:sp>
        <p:nvSpPr>
          <p:cNvPr id="3" name="Содержимое 2"/>
          <p:cNvSpPr>
            <a:spLocks noGrp="1"/>
          </p:cNvSpPr>
          <p:nvPr>
            <p:ph idx="1"/>
          </p:nvPr>
        </p:nvSpPr>
        <p:spPr>
          <a:xfrm>
            <a:off x="457200" y="1158875"/>
            <a:ext cx="8433881" cy="5562600"/>
          </a:xfrm>
        </p:spPr>
        <p:txBody>
          <a:bodyPr/>
          <a:lstStyle/>
          <a:p>
            <a:pPr marL="0" indent="0" algn="ctr" eaLnBrk="1" hangingPunct="1">
              <a:buNone/>
              <a:defRPr/>
            </a:pPr>
            <a:r>
              <a:rPr lang="ru-RU" sz="2600" b="1" dirty="0">
                <a:solidFill>
                  <a:schemeClr val="tx2"/>
                </a:solidFill>
                <a:latin typeface="Times New Roman" pitchFamily="18" charset="0"/>
                <a:cs typeface="Times New Roman" pitchFamily="18" charset="0"/>
              </a:rPr>
              <a:t>Нужно генерировать: электроны, протоны, Н</a:t>
            </a:r>
            <a:r>
              <a:rPr lang="ru-RU" sz="2600" b="1" baseline="30000" dirty="0">
                <a:solidFill>
                  <a:schemeClr val="tx2"/>
                </a:solidFill>
                <a:latin typeface="Times New Roman" pitchFamily="18" charset="0"/>
                <a:cs typeface="Times New Roman" pitchFamily="18" charset="0"/>
              </a:rPr>
              <a:t>-</a:t>
            </a:r>
            <a:r>
              <a:rPr lang="ru-RU" sz="2600" b="1" dirty="0">
                <a:solidFill>
                  <a:schemeClr val="tx2"/>
                </a:solidFill>
                <a:latin typeface="Times New Roman" pitchFamily="18" charset="0"/>
                <a:cs typeface="Times New Roman" pitchFamily="18" charset="0"/>
              </a:rPr>
              <a:t>-ионы, тяжёлые ионы.</a:t>
            </a:r>
          </a:p>
          <a:p>
            <a:pPr eaLnBrk="1" hangingPunct="1">
              <a:defRPr/>
            </a:pPr>
            <a:r>
              <a:rPr lang="ru-RU" sz="2600" b="1" dirty="0">
                <a:solidFill>
                  <a:schemeClr val="accent6"/>
                </a:solidFill>
                <a:latin typeface="Times New Roman" pitchFamily="18" charset="0"/>
                <a:cs typeface="Times New Roman" pitchFamily="18" charset="0"/>
              </a:rPr>
              <a:t>Электронные пушки</a:t>
            </a:r>
            <a:r>
              <a:rPr lang="en-US" sz="2600" b="1" dirty="0">
                <a:solidFill>
                  <a:schemeClr val="accent6"/>
                </a:solidFill>
                <a:latin typeface="Times New Roman" pitchFamily="18" charset="0"/>
                <a:cs typeface="Times New Roman" pitchFamily="18" charset="0"/>
              </a:rPr>
              <a:t> (</a:t>
            </a:r>
            <a:r>
              <a:rPr lang="ru-RU" sz="2600" b="1" dirty="0" err="1">
                <a:solidFill>
                  <a:schemeClr val="accent6"/>
                </a:solidFill>
                <a:latin typeface="Times New Roman" pitchFamily="18" charset="0"/>
                <a:cs typeface="Times New Roman" pitchFamily="18" charset="0"/>
              </a:rPr>
              <a:t>термоэмиссия</a:t>
            </a:r>
            <a:r>
              <a:rPr lang="ru-RU" sz="2600" b="1" dirty="0">
                <a:solidFill>
                  <a:schemeClr val="accent6"/>
                </a:solidFill>
                <a:latin typeface="Times New Roman" pitchFamily="18" charset="0"/>
                <a:cs typeface="Times New Roman" pitchFamily="18" charset="0"/>
              </a:rPr>
              <a:t> с катода)</a:t>
            </a:r>
          </a:p>
          <a:p>
            <a:pPr eaLnBrk="1" hangingPunct="1">
              <a:defRPr/>
            </a:pPr>
            <a:r>
              <a:rPr lang="ru-RU" sz="2600" b="1" dirty="0">
                <a:solidFill>
                  <a:schemeClr val="accent6"/>
                </a:solidFill>
                <a:latin typeface="Times New Roman" pitchFamily="18" charset="0"/>
                <a:cs typeface="Times New Roman" pitchFamily="18" charset="0"/>
              </a:rPr>
              <a:t>Плазмотроны, магнетроны</a:t>
            </a:r>
          </a:p>
          <a:p>
            <a:pPr eaLnBrk="1" hangingPunct="1">
              <a:defRPr/>
            </a:pPr>
            <a:r>
              <a:rPr lang="ru-RU" sz="2600" b="1" dirty="0">
                <a:solidFill>
                  <a:schemeClr val="accent6"/>
                </a:solidFill>
                <a:latin typeface="Times New Roman" pitchFamily="18" charset="0"/>
                <a:cs typeface="Times New Roman" pitchFamily="18" charset="0"/>
              </a:rPr>
              <a:t>Источники </a:t>
            </a:r>
            <a:r>
              <a:rPr lang="ru-RU" sz="2600" b="1" dirty="0" err="1">
                <a:solidFill>
                  <a:schemeClr val="accent6"/>
                </a:solidFill>
                <a:latin typeface="Times New Roman" pitchFamily="18" charset="0"/>
                <a:cs typeface="Times New Roman" pitchFamily="18" charset="0"/>
              </a:rPr>
              <a:t>Пеннинга</a:t>
            </a:r>
            <a:r>
              <a:rPr lang="ru-RU" sz="2600" b="1" dirty="0">
                <a:solidFill>
                  <a:schemeClr val="accent6"/>
                </a:solidFill>
                <a:latin typeface="Times New Roman" pitchFamily="18" charset="0"/>
                <a:cs typeface="Times New Roman" pitchFamily="18" charset="0"/>
              </a:rPr>
              <a:t> (</a:t>
            </a:r>
            <a:r>
              <a:rPr lang="en-US" sz="2600" b="1" dirty="0">
                <a:solidFill>
                  <a:schemeClr val="accent6"/>
                </a:solidFill>
                <a:latin typeface="Times New Roman" pitchFamily="18" charset="0"/>
                <a:cs typeface="Times New Roman" pitchFamily="18" charset="0"/>
              </a:rPr>
              <a:t>HV </a:t>
            </a:r>
            <a:r>
              <a:rPr lang="ru-RU" sz="2600" b="1" dirty="0">
                <a:solidFill>
                  <a:schemeClr val="accent6"/>
                </a:solidFill>
                <a:latin typeface="Times New Roman" pitchFamily="18" charset="0"/>
                <a:cs typeface="Times New Roman" pitchFamily="18" charset="0"/>
              </a:rPr>
              <a:t>разряд в сильном магнитном поле)</a:t>
            </a:r>
          </a:p>
          <a:p>
            <a:pPr eaLnBrk="1" hangingPunct="1">
              <a:defRPr/>
            </a:pPr>
            <a:r>
              <a:rPr lang="ru-RU" sz="2600" b="1" dirty="0">
                <a:solidFill>
                  <a:schemeClr val="accent6"/>
                </a:solidFill>
                <a:latin typeface="Times New Roman" pitchFamily="18" charset="0"/>
                <a:cs typeface="Times New Roman" pitchFamily="18" charset="0"/>
              </a:rPr>
              <a:t>Источники электронно-циклотронного резонанса (ЭЦР)</a:t>
            </a:r>
          </a:p>
          <a:p>
            <a:pPr eaLnBrk="1" hangingPunct="1">
              <a:defRPr/>
            </a:pPr>
            <a:r>
              <a:rPr lang="ru-RU" sz="2600" b="1" dirty="0">
                <a:solidFill>
                  <a:schemeClr val="accent6"/>
                </a:solidFill>
                <a:latin typeface="Times New Roman" pitchFamily="18" charset="0"/>
                <a:cs typeface="Times New Roman" pitchFamily="18" charset="0"/>
              </a:rPr>
              <a:t>Электронно-лучевые источники (ионизация пучком электронов)</a:t>
            </a:r>
          </a:p>
          <a:p>
            <a:pPr eaLnBrk="1" hangingPunct="1">
              <a:defRPr/>
            </a:pPr>
            <a:r>
              <a:rPr lang="ru-RU" sz="2600" b="1" dirty="0">
                <a:solidFill>
                  <a:schemeClr val="accent6"/>
                </a:solidFill>
                <a:latin typeface="Times New Roman" pitchFamily="18" charset="0"/>
                <a:cs typeface="Times New Roman" pitchFamily="18" charset="0"/>
              </a:rPr>
              <a:t>Лазерные источники (или лазерно-плазменные)</a:t>
            </a:r>
          </a:p>
          <a:p>
            <a:pPr eaLnBrk="1" hangingPunct="1">
              <a:defRPr/>
            </a:pPr>
            <a:r>
              <a:rPr lang="ru-RU" sz="2600" b="1" dirty="0">
                <a:solidFill>
                  <a:schemeClr val="accent6"/>
                </a:solidFill>
                <a:latin typeface="Times New Roman" pitchFamily="18" charset="0"/>
                <a:cs typeface="Times New Roman" pitchFamily="18" charset="0"/>
              </a:rPr>
              <a:t>Источники электронов на фотоэффекте</a:t>
            </a:r>
          </a:p>
        </p:txBody>
      </p:sp>
      <p:sp>
        <p:nvSpPr>
          <p:cNvPr id="2" name="Slide Number Placeholder 1">
            <a:extLst>
              <a:ext uri="{FF2B5EF4-FFF2-40B4-BE49-F238E27FC236}">
                <a16:creationId xmlns:a16="http://schemas.microsoft.com/office/drawing/2014/main" id="{933B90BF-3414-F558-7072-9F2817D0A16D}"/>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a:xfrm>
            <a:off x="457200" y="0"/>
            <a:ext cx="8229600" cy="62751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Электронные пушки</a:t>
            </a:r>
          </a:p>
        </p:txBody>
      </p:sp>
      <p:pic>
        <p:nvPicPr>
          <p:cNvPr id="10243" name="Picture 4" descr="Image:CRT color enhanced.png">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2" t="6172" r="2181" b="3117"/>
          <a:stretch/>
        </p:blipFill>
        <p:spPr bwMode="auto">
          <a:xfrm>
            <a:off x="4877557" y="1872239"/>
            <a:ext cx="4090692" cy="311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6" descr="Image:Thermionic filament.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57" y="909834"/>
            <a:ext cx="1630242" cy="15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013E29-D342-BDD1-EC77-28E7374B0037}"/>
              </a:ext>
            </a:extLst>
          </p:cNvPr>
          <p:cNvSpPr>
            <a:spLocks noGrp="1"/>
          </p:cNvSpPr>
          <p:nvPr>
            <p:ph type="sldNum" sz="quarter" idx="12"/>
          </p:nvPr>
        </p:nvSpPr>
        <p:spPr/>
        <p:txBody>
          <a:bodyPr/>
          <a:lstStyle/>
          <a:p>
            <a:pPr>
              <a:defRPr/>
            </a:pPr>
            <a:fld id="{9240CF01-FD3B-4A0F-B71C-F47C60AF9472}" type="slidenum">
              <a:rPr lang="ru-RU" altLang="ru-RU" smtClean="0"/>
              <a:pPr>
                <a:defRPr/>
              </a:pPr>
              <a:t>11</a:t>
            </a:fld>
            <a:endParaRPr lang="ru-RU" altLang="ru-RU"/>
          </a:p>
        </p:txBody>
      </p:sp>
      <p:sp>
        <p:nvSpPr>
          <p:cNvPr id="4" name="TextBox 3">
            <a:extLst>
              <a:ext uri="{FF2B5EF4-FFF2-40B4-BE49-F238E27FC236}">
                <a16:creationId xmlns:a16="http://schemas.microsoft.com/office/drawing/2014/main" id="{66B8D0C9-7074-6A08-AD2B-7DE94350E42E}"/>
              </a:ext>
            </a:extLst>
          </p:cNvPr>
          <p:cNvSpPr txBox="1"/>
          <p:nvPr/>
        </p:nvSpPr>
        <p:spPr>
          <a:xfrm>
            <a:off x="4877557" y="4729024"/>
            <a:ext cx="4090692" cy="2123658"/>
          </a:xfrm>
          <a:prstGeom prst="rect">
            <a:avLst/>
          </a:prstGeom>
          <a:noFill/>
        </p:spPr>
        <p:txBody>
          <a:bodyPr wrap="square">
            <a:spAutoFit/>
          </a:bodyPr>
          <a:lstStyle/>
          <a:p>
            <a:r>
              <a:rPr lang="en-RU" sz="1200" dirty="0">
                <a:latin typeface="Times New Roman" panose="02020603050405020304" pitchFamily="18" charset="0"/>
                <a:cs typeface="Times New Roman" panose="02020603050405020304" pitchFamily="18" charset="0"/>
              </a:rPr>
              <a:t>Визуализация цветной ЭЛТ в разрезе:</a:t>
            </a:r>
          </a:p>
          <a:p>
            <a:r>
              <a:rPr lang="en-RU" sz="1200" dirty="0">
                <a:latin typeface="Times New Roman" panose="02020603050405020304" pitchFamily="18" charset="0"/>
                <a:cs typeface="Times New Roman" panose="02020603050405020304" pitchFamily="18" charset="0"/>
              </a:rPr>
              <a:t>1. Три эмиттера электронов (</a:t>
            </a:r>
            <a:r>
              <a:rPr lang="ru-RU" sz="1200" dirty="0">
                <a:latin typeface="Times New Roman" panose="02020603050405020304" pitchFamily="18" charset="0"/>
                <a:cs typeface="Times New Roman" panose="02020603050405020304" pitchFamily="18" charset="0"/>
              </a:rPr>
              <a:t>для </a:t>
            </a:r>
            <a:r>
              <a:rPr lang="en-US" sz="1200" dirty="0">
                <a:latin typeface="Times New Roman" panose="02020603050405020304" pitchFamily="18" charset="0"/>
                <a:cs typeface="Times New Roman" panose="02020603050405020304" pitchFamily="18" charset="0"/>
              </a:rPr>
              <a:t>R, G, B</a:t>
            </a:r>
            <a:r>
              <a:rPr lang="en-RU" sz="1200" dirty="0">
                <a:latin typeface="Times New Roman" panose="02020603050405020304" pitchFamily="18" charset="0"/>
                <a:cs typeface="Times New Roman" panose="02020603050405020304" pitchFamily="18" charset="0"/>
              </a:rPr>
              <a:t> точек)</a:t>
            </a:r>
          </a:p>
          <a:p>
            <a:r>
              <a:rPr lang="en-RU" sz="1200" dirty="0">
                <a:latin typeface="Times New Roman" panose="02020603050405020304" pitchFamily="18" charset="0"/>
                <a:cs typeface="Times New Roman" panose="02020603050405020304" pitchFamily="18" charset="0"/>
              </a:rPr>
              <a:t>2. Электронные пучки</a:t>
            </a:r>
          </a:p>
          <a:p>
            <a:r>
              <a:rPr lang="en-RU" sz="1200" dirty="0">
                <a:latin typeface="Times New Roman" panose="02020603050405020304" pitchFamily="18" charset="0"/>
                <a:cs typeface="Times New Roman" panose="02020603050405020304" pitchFamily="18" charset="0"/>
              </a:rPr>
              <a:t>3. Фокусирующие катушки</a:t>
            </a:r>
          </a:p>
          <a:p>
            <a:r>
              <a:rPr lang="en-RU" sz="1200" dirty="0">
                <a:latin typeface="Times New Roman" panose="02020603050405020304" pitchFamily="18" charset="0"/>
                <a:cs typeface="Times New Roman" panose="02020603050405020304" pitchFamily="18" charset="0"/>
              </a:rPr>
              <a:t>4. Отклоняющие катушки</a:t>
            </a:r>
          </a:p>
          <a:p>
            <a:r>
              <a:rPr lang="en-RU" sz="1200" dirty="0">
                <a:latin typeface="Times New Roman" panose="02020603050405020304" pitchFamily="18" charset="0"/>
                <a:cs typeface="Times New Roman" panose="02020603050405020304" pitchFamily="18" charset="0"/>
              </a:rPr>
              <a:t>5. Соединение для </a:t>
            </a:r>
            <a:r>
              <a:rPr lang="ru-RU" sz="1200" dirty="0">
                <a:latin typeface="Times New Roman" panose="02020603050405020304" pitchFamily="18" charset="0"/>
                <a:cs typeface="Times New Roman" panose="02020603050405020304" pitchFamily="18" charset="0"/>
              </a:rPr>
              <a:t>второго анода</a:t>
            </a:r>
            <a:endParaRPr lang="en-RU" sz="1200" dirty="0">
              <a:latin typeface="Times New Roman" panose="02020603050405020304" pitchFamily="18" charset="0"/>
              <a:cs typeface="Times New Roman" panose="02020603050405020304" pitchFamily="18" charset="0"/>
            </a:endParaRPr>
          </a:p>
          <a:p>
            <a:r>
              <a:rPr lang="en-RU" sz="1200" dirty="0">
                <a:latin typeface="Times New Roman" panose="02020603050405020304" pitchFamily="18" charset="0"/>
                <a:cs typeface="Times New Roman" panose="02020603050405020304" pitchFamily="18" charset="0"/>
              </a:rPr>
              <a:t>6. Маска разделения лучей для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част</a:t>
            </a:r>
            <a:r>
              <a:rPr lang="ru-RU" sz="1200" dirty="0">
                <a:latin typeface="Times New Roman" panose="02020603050405020304" pitchFamily="18" charset="0"/>
                <a:cs typeface="Times New Roman" panose="02020603050405020304" pitchFamily="18" charset="0"/>
              </a:rPr>
              <a:t>ей</a:t>
            </a:r>
            <a:r>
              <a:rPr lang="en-RU" sz="1200" dirty="0">
                <a:latin typeface="Times New Roman" panose="02020603050405020304" pitchFamily="18" charset="0"/>
                <a:cs typeface="Times New Roman" panose="02020603050405020304" pitchFamily="18" charset="0"/>
              </a:rPr>
              <a:t> изображения</a:t>
            </a:r>
          </a:p>
          <a:p>
            <a:r>
              <a:rPr lang="en-RU" sz="1200" dirty="0">
                <a:latin typeface="Times New Roman" panose="02020603050405020304" pitchFamily="18" charset="0"/>
                <a:cs typeface="Times New Roman" panose="02020603050405020304" pitchFamily="18" charset="0"/>
              </a:rPr>
              <a:t>7. Слой люминофора (экран) с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зонами.</a:t>
            </a:r>
          </a:p>
          <a:p>
            <a:r>
              <a:rPr lang="en-RU" sz="1200" dirty="0">
                <a:latin typeface="Times New Roman" panose="02020603050405020304" pitchFamily="18" charset="0"/>
                <a:cs typeface="Times New Roman" panose="02020603050405020304" pitchFamily="18" charset="0"/>
              </a:rPr>
              <a:t>8. Крупный план внутренней стороны экрана с </a:t>
            </a:r>
            <a:r>
              <a:rPr lang="ru-RU" sz="1200" dirty="0">
                <a:latin typeface="Times New Roman" panose="02020603050405020304" pitchFamily="18" charset="0"/>
                <a:cs typeface="Times New Roman" panose="02020603050405020304" pitchFamily="18" charset="0"/>
              </a:rPr>
              <a:t>люминофором</a:t>
            </a:r>
            <a:endParaRPr lang="en-RU"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86276F8-49B0-4A10-7A3C-46E80520DE08}"/>
              </a:ext>
            </a:extLst>
          </p:cNvPr>
          <p:cNvSpPr txBox="1"/>
          <p:nvPr/>
        </p:nvSpPr>
        <p:spPr>
          <a:xfrm>
            <a:off x="2123753" y="877257"/>
            <a:ext cx="6291476" cy="1200329"/>
          </a:xfrm>
          <a:prstGeom prst="rect">
            <a:avLst/>
          </a:prstGeom>
          <a:noFill/>
        </p:spPr>
        <p:txBody>
          <a:bodyPr wrap="square">
            <a:spAutoFit/>
          </a:bodyPr>
          <a:lstStyle/>
          <a:p>
            <a:pPr algn="ct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Основной способ получения электронов - </a:t>
            </a:r>
            <a:r>
              <a:rPr lang="ru-RU" b="1" kern="0" dirty="0" err="1">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 электронов с поверхности нагретых катодов и последующее их формирование в сгустки с помощью электронно-оптических систем.</a:t>
            </a:r>
            <a:endParaRPr lang="en-RU" b="1" kern="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3E90D20-01CF-43B5-CD87-BDA14CA88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33" y="4507936"/>
            <a:ext cx="3778893" cy="221353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2" descr="Image:Egun.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275406" y="3563442"/>
            <a:ext cx="3696696" cy="10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7CE0DD2-9F74-C872-A0F8-FAD9EE01FA95}"/>
              </a:ext>
            </a:extLst>
          </p:cNvPr>
          <p:cNvSpPr txBox="1"/>
          <p:nvPr/>
        </p:nvSpPr>
        <p:spPr>
          <a:xfrm>
            <a:off x="868993" y="2632619"/>
            <a:ext cx="4572000" cy="646331"/>
          </a:xfrm>
          <a:prstGeom prst="rect">
            <a:avLst/>
          </a:prstGeom>
          <a:noFill/>
        </p:spPr>
        <p:txBody>
          <a:bodyPr wrap="square">
            <a:spAutoFit/>
          </a:bodyPr>
          <a:lstStyle/>
          <a:p>
            <a:pPr algn="ctr"/>
            <a:r>
              <a:rPr lang="ru-RU" sz="1800" kern="0" dirty="0">
                <a:effectLst/>
                <a:latin typeface="Times New Roman" panose="02020603050405020304" pitchFamily="18" charset="0"/>
                <a:ea typeface="Times New Roman" panose="02020603050405020304" pitchFamily="18" charset="0"/>
              </a:rPr>
              <a:t>Типичные значения ускоряющего напряжения</a:t>
            </a:r>
            <a:r>
              <a:rPr lang="en-US" kern="0" dirty="0">
                <a:latin typeface="Times New Roman" panose="02020603050405020304" pitchFamily="18" charset="0"/>
                <a:ea typeface="Times New Roman" panose="02020603050405020304" pitchFamily="18" charset="0"/>
              </a:rPr>
              <a:t> </a:t>
            </a:r>
            <a:r>
              <a:rPr lang="ru-RU" kern="0" dirty="0">
                <a:latin typeface="Times New Roman" panose="02020603050405020304" pitchFamily="18" charset="0"/>
                <a:ea typeface="Times New Roman" panose="02020603050405020304" pitchFamily="18" charset="0"/>
              </a:rPr>
              <a:t>в ЭЛТ составляют</a:t>
            </a:r>
            <a:r>
              <a:rPr lang="en-US" sz="1800" kern="0" dirty="0">
                <a:effectLst/>
                <a:latin typeface="Times New Roman" panose="02020603050405020304" pitchFamily="18" charset="0"/>
                <a:ea typeface="Times New Roman" panose="02020603050405020304" pitchFamily="18" charset="0"/>
              </a:rPr>
              <a:t> </a:t>
            </a:r>
            <a:r>
              <a:rPr lang="ru-RU" sz="1800" kern="0" dirty="0">
                <a:effectLst/>
                <a:latin typeface="Times New Roman" panose="02020603050405020304" pitchFamily="18" charset="0"/>
                <a:ea typeface="Times New Roman" panose="02020603050405020304" pitchFamily="18" charset="0"/>
              </a:rPr>
              <a:t>10</a:t>
            </a:r>
            <a:r>
              <a:rPr lang="en-US" sz="1800" kern="0" dirty="0">
                <a:effectLst/>
                <a:latin typeface="Times New Roman" panose="02020603050405020304" pitchFamily="18" charset="0"/>
                <a:ea typeface="Times New Roman" panose="02020603050405020304" pitchFamily="18" charset="0"/>
              </a:rPr>
              <a:t> – </a:t>
            </a:r>
            <a:r>
              <a:rPr lang="ru-RU" sz="1800" kern="0" dirty="0">
                <a:effectLst/>
                <a:latin typeface="Times New Roman" panose="02020603050405020304" pitchFamily="18" charset="0"/>
                <a:ea typeface="Times New Roman" panose="02020603050405020304" pitchFamily="18" charset="0"/>
              </a:rPr>
              <a:t>100 </a:t>
            </a:r>
            <a:r>
              <a:rPr lang="ru-RU" sz="1800" kern="0" dirty="0" err="1">
                <a:effectLst/>
                <a:latin typeface="Times New Roman" panose="02020603050405020304" pitchFamily="18" charset="0"/>
                <a:ea typeface="Times New Roman" panose="02020603050405020304" pitchFamily="18" charset="0"/>
              </a:rPr>
              <a:t>кВ</a:t>
            </a:r>
            <a:r>
              <a:rPr lang="en-RU" dirty="0">
                <a:effectLst/>
              </a:rPr>
              <a:t> </a:t>
            </a:r>
            <a:endParaRPr lang="en-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title"/>
          </p:nvPr>
        </p:nvSpPr>
        <p:spPr>
          <a:xfrm>
            <a:off x="457200" y="-430"/>
            <a:ext cx="8229600" cy="793537"/>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ЭЦР - источник</a:t>
            </a:r>
          </a:p>
        </p:txBody>
      </p:sp>
      <p:pic>
        <p:nvPicPr>
          <p:cNvPr id="11267" name="Picture 3" descr="ECRIS set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6" y="3021557"/>
            <a:ext cx="47625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descr="magnetic fie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3304631"/>
            <a:ext cx="4044082" cy="138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057CF33-06B2-E243-909C-A110DE8C6791}"/>
              </a:ext>
            </a:extLst>
          </p:cNvPr>
          <p:cNvSpPr>
            <a:spLocks noGrp="1"/>
          </p:cNvSpPr>
          <p:nvPr>
            <p:ph type="sldNum" sz="quarter" idx="12"/>
          </p:nvPr>
        </p:nvSpPr>
        <p:spPr/>
        <p:txBody>
          <a:bodyPr/>
          <a:lstStyle/>
          <a:p>
            <a:pPr>
              <a:defRPr/>
            </a:pPr>
            <a:fld id="{9240CF01-FD3B-4A0F-B71C-F47C60AF9472}" type="slidenum">
              <a:rPr lang="ru-RU" altLang="ru-RU" smtClean="0"/>
              <a:pPr>
                <a:defRPr/>
              </a:pPr>
              <a:t>12</a:t>
            </a:fld>
            <a:endParaRPr lang="ru-RU" altLang="ru-RU"/>
          </a:p>
        </p:txBody>
      </p:sp>
      <p:sp>
        <p:nvSpPr>
          <p:cNvPr id="6" name="TextBox 5">
            <a:extLst>
              <a:ext uri="{FF2B5EF4-FFF2-40B4-BE49-F238E27FC236}">
                <a16:creationId xmlns:a16="http://schemas.microsoft.com/office/drawing/2014/main" id="{29D95179-2DA2-882F-4449-7F16ABD4DE1D}"/>
              </a:ext>
            </a:extLst>
          </p:cNvPr>
          <p:cNvSpPr txBox="1"/>
          <p:nvPr/>
        </p:nvSpPr>
        <p:spPr>
          <a:xfrm>
            <a:off x="257175" y="662481"/>
            <a:ext cx="8629650" cy="2369880"/>
          </a:xfrm>
          <a:prstGeom prst="rect">
            <a:avLst/>
          </a:prstGeom>
          <a:noFill/>
        </p:spPr>
        <p:txBody>
          <a:bodyPr wrap="square">
            <a:spAutoFit/>
          </a:bodyPr>
          <a:lstStyle/>
          <a:p>
            <a:pPr algn="just">
              <a:tabLst>
                <a:tab pos="775335" algn="l"/>
              </a:tabLst>
            </a:pPr>
            <a:r>
              <a:rPr lang="ru-RU"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из твердых тел крайне мала. </a:t>
            </a:r>
            <a:r>
              <a:rPr lang="ru-RU" sz="1600" kern="0" dirty="0">
                <a:latin typeface="Times New Roman" panose="02020603050405020304" pitchFamily="18" charset="0"/>
                <a:ea typeface="Times New Roman" panose="02020603050405020304" pitchFamily="18" charset="0"/>
                <a:cs typeface="Times New Roman" panose="02020603050405020304" pitchFamily="18" charset="0"/>
              </a:rPr>
              <a:t>Поэтому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основные способы получения ионов основаны на ионизации атомов в газовом разряде (образовании плазмы из электронов и ионов).</a:t>
            </a:r>
            <a:endParaRPr lang="en-RU" sz="1600" dirty="0">
              <a:latin typeface="Times New Roman" panose="02020603050405020304" pitchFamily="18" charset="0"/>
              <a:cs typeface="Times New Roman" panose="02020603050405020304" pitchFamily="18" charset="0"/>
            </a:endParaRPr>
          </a:p>
          <a:p>
            <a:pPr algn="just">
              <a:tabLst>
                <a:tab pos="775335" algn="l"/>
              </a:tabLst>
            </a:pP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tabLst>
                <a:tab pos="775335" algn="l"/>
              </a:tabLst>
            </a:pP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ЭЦР</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источник использует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электронный циклотронный резонанс</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для ионизации плазмы. Микроволны вводятся в объем содержащий газ низкого давления на частоте, соответствующей ЭЦ резонансу,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определяемому постоянным магнитным полем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свободные электроны в среде с сильным магнитным полем будут вращаться с одинаковой частотой</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приложенным к области внутри объема. </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обычно используемой микроволновой частоты 2,45 ГГц и заряда электрона условие резонанса выполняется</a:t>
            </a:r>
            <a:r>
              <a:rPr lang="en-US"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при </a:t>
            </a:r>
            <a:r>
              <a:rPr lang="ru-RU" sz="1600"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B</a:t>
            </a:r>
            <a:r>
              <a:rPr lang="ru-RU" sz="16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 0,0875 Тл.</a:t>
            </a:r>
            <a:r>
              <a:rPr lang="en-RU" sz="1600" dirty="0">
                <a:solidFill>
                  <a:schemeClr val="accent2"/>
                </a:solidFill>
                <a:effectLst/>
                <a:latin typeface="Times New Roman" panose="02020603050405020304" pitchFamily="18" charset="0"/>
                <a:cs typeface="Times New Roman" panose="02020603050405020304" pitchFamily="18" charset="0"/>
              </a:rPr>
              <a:t> </a:t>
            </a:r>
            <a:endParaRPr lang="ru-RU" sz="16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9FE55A-6F84-4B81-D251-5C4648ABEF39}"/>
              </a:ext>
            </a:extLst>
          </p:cNvPr>
          <p:cNvSpPr txBox="1"/>
          <p:nvPr/>
        </p:nvSpPr>
        <p:spPr>
          <a:xfrm>
            <a:off x="257175" y="4941520"/>
            <a:ext cx="8629650" cy="1815882"/>
          </a:xfrm>
          <a:prstGeom prst="rect">
            <a:avLst/>
          </a:prstGeom>
          <a:noFill/>
        </p:spPr>
        <p:txBody>
          <a:bodyPr wrap="square">
            <a:spAutoFit/>
          </a:bodyPr>
          <a:lstStyle/>
          <a:p>
            <a:pPr algn="just">
              <a:tabLst>
                <a:tab pos="775335" algn="l"/>
              </a:tabLst>
            </a:pPr>
            <a:r>
              <a:rPr lang="ru-RU" sz="1600" dirty="0">
                <a:effectLst/>
                <a:latin typeface="Times New Roman" panose="02020603050405020304" pitchFamily="18" charset="0"/>
                <a:ea typeface="Times New Roman" panose="02020603050405020304" pitchFamily="18" charset="0"/>
              </a:rPr>
              <a:t>Переменное электрическое поле микроволн устанавливается </a:t>
            </a:r>
            <a:r>
              <a:rPr lang="ru-RU" sz="1600" b="1" dirty="0">
                <a:effectLst/>
                <a:latin typeface="Times New Roman" panose="02020603050405020304" pitchFamily="18" charset="0"/>
                <a:ea typeface="Times New Roman" panose="02020603050405020304" pitchFamily="18" charset="0"/>
              </a:rPr>
              <a:t>синхронно</a:t>
            </a:r>
            <a:r>
              <a:rPr lang="ru-RU" sz="1600" dirty="0">
                <a:effectLst/>
                <a:latin typeface="Times New Roman" panose="02020603050405020304" pitchFamily="18" charset="0"/>
                <a:ea typeface="Times New Roman" panose="02020603050405020304" pitchFamily="18" charset="0"/>
              </a:rPr>
              <a:t> с периодом вращения свободных электронов газа и увеличивает их кинетическую энергию. Когда возбужденные свободные электроны сталкиваются с газом в объеме, они могут вызвать ионизацию. </a:t>
            </a:r>
          </a:p>
          <a:p>
            <a:pPr algn="just">
              <a:tabLst>
                <a:tab pos="775335" algn="l"/>
              </a:tabLst>
            </a:pPr>
            <a:endParaRPr lang="ru-RU" sz="1600" kern="0" dirty="0">
              <a:latin typeface="Times New Roman" panose="02020603050405020304" pitchFamily="18" charset="0"/>
              <a:ea typeface="Times New Roman" panose="02020603050405020304" pitchFamily="18" charset="0"/>
            </a:endParaRPr>
          </a:p>
          <a:p>
            <a:pPr algn="just">
              <a:tabLst>
                <a:tab pos="775335" algn="l"/>
              </a:tabLst>
            </a:pPr>
            <a:r>
              <a:rPr lang="ru-RU" sz="1600" kern="0" dirty="0">
                <a:effectLst/>
                <a:latin typeface="Times New Roman" panose="02020603050405020304" pitchFamily="18" charset="0"/>
                <a:ea typeface="Times New Roman" panose="02020603050405020304" pitchFamily="18" charset="0"/>
              </a:rPr>
              <a:t>Для многозарядных ионов, ЭЦР источник способен удерживать ионы достаточно долго, чтобы произошли множественные столкновения и ионизация, а низкое давление газа </a:t>
            </a:r>
            <a:endParaRPr lang="en-US" sz="1600" kern="0" dirty="0">
              <a:effectLst/>
              <a:latin typeface="Times New Roman" panose="02020603050405020304" pitchFamily="18" charset="0"/>
              <a:ea typeface="Times New Roman" panose="02020603050405020304" pitchFamily="18" charset="0"/>
            </a:endParaRPr>
          </a:p>
          <a:p>
            <a:pPr algn="just">
              <a:tabLst>
                <a:tab pos="775335" algn="l"/>
              </a:tabLst>
            </a:pPr>
            <a:r>
              <a:rPr lang="ru-RU" sz="1600" kern="0" dirty="0">
                <a:effectLst/>
                <a:latin typeface="Times New Roman" panose="02020603050405020304" pitchFamily="18" charset="0"/>
                <a:ea typeface="Times New Roman" panose="02020603050405020304" pitchFamily="18" charset="0"/>
              </a:rPr>
              <a:t>в источнике позволяет избежать рекомбинации. </a:t>
            </a:r>
            <a:endParaRPr lang="en-RU"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43000" y="0"/>
            <a:ext cx="7543800" cy="1143000"/>
          </a:xfrm>
        </p:spPr>
        <p:txBody>
          <a:bodyPr/>
          <a:lstStyle/>
          <a:p>
            <a:r>
              <a:rPr lang="ru-RU" altLang="ru-RU" sz="3600" b="1" dirty="0">
                <a:solidFill>
                  <a:srgbClr val="FF3300"/>
                </a:solidFill>
                <a:latin typeface="Times New Roman" panose="02020603050405020304" pitchFamily="18" charset="0"/>
              </a:rPr>
              <a:t>Сверхпроводящий </a:t>
            </a:r>
            <a:r>
              <a:rPr lang="en-US" altLang="ru-RU" sz="3600" b="1" dirty="0">
                <a:solidFill>
                  <a:srgbClr val="FF3300"/>
                </a:solidFill>
                <a:latin typeface="Times New Roman" panose="02020603050405020304" pitchFamily="18" charset="0"/>
              </a:rPr>
              <a:t>18 </a:t>
            </a:r>
            <a:r>
              <a:rPr lang="ru-RU" altLang="ru-RU" sz="3600" b="1" dirty="0">
                <a:solidFill>
                  <a:srgbClr val="FF3300"/>
                </a:solidFill>
                <a:latin typeface="Times New Roman" panose="02020603050405020304" pitchFamily="18" charset="0"/>
              </a:rPr>
              <a:t>ГГц ЭЦР источник ионов</a:t>
            </a:r>
          </a:p>
        </p:txBody>
      </p:sp>
      <p:pic>
        <p:nvPicPr>
          <p:cNvPr id="12292" name="Picture 7" descr="IMG_9380"/>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494482" y="5033293"/>
            <a:ext cx="2532273" cy="1688182"/>
          </a:xfrm>
          <a:noFill/>
        </p:spPr>
      </p:pic>
      <p:sp>
        <p:nvSpPr>
          <p:cNvPr id="2" name="Slide Number Placeholder 1">
            <a:extLst>
              <a:ext uri="{FF2B5EF4-FFF2-40B4-BE49-F238E27FC236}">
                <a16:creationId xmlns:a16="http://schemas.microsoft.com/office/drawing/2014/main" id="{AB9FE3E8-57B0-11CE-1C37-385147840925}"/>
              </a:ext>
            </a:extLst>
          </p:cNvPr>
          <p:cNvSpPr>
            <a:spLocks noGrp="1"/>
          </p:cNvSpPr>
          <p:nvPr>
            <p:ph type="sldNum" sz="quarter" idx="12"/>
          </p:nvPr>
        </p:nvSpPr>
        <p:spPr/>
        <p:txBody>
          <a:bodyPr/>
          <a:lstStyle/>
          <a:p>
            <a:pPr>
              <a:defRPr/>
            </a:pPr>
            <a:fld id="{5044710C-9220-4419-B1C0-ECB8B71736D0}" type="slidenum">
              <a:rPr lang="ru-RU" altLang="ru-RU" smtClean="0"/>
              <a:pPr>
                <a:defRPr/>
              </a:pPr>
              <a:t>13</a:t>
            </a:fld>
            <a:endParaRPr lang="ru-RU" altLang="ru-RU"/>
          </a:p>
        </p:txBody>
      </p:sp>
      <p:pic>
        <p:nvPicPr>
          <p:cNvPr id="4" name="Picture 3">
            <a:extLst>
              <a:ext uri="{FF2B5EF4-FFF2-40B4-BE49-F238E27FC236}">
                <a16:creationId xmlns:a16="http://schemas.microsoft.com/office/drawing/2014/main" id="{FAB8F439-9DAA-8589-E656-58C360DB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965" y="1565612"/>
            <a:ext cx="5299035" cy="3273328"/>
          </a:xfrm>
          <a:prstGeom prst="rect">
            <a:avLst/>
          </a:prstGeom>
        </p:spPr>
      </p:pic>
      <p:pic>
        <p:nvPicPr>
          <p:cNvPr id="12291" name="Picture 4" descr="IC100"/>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86129" y="1281320"/>
            <a:ext cx="3580519" cy="366203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2D68EF15-013D-EE26-B0EE-5B55F9AAF14A}"/>
              </a:ext>
            </a:extLst>
          </p:cNvPr>
          <p:cNvSpPr txBox="1"/>
          <p:nvPr/>
        </p:nvSpPr>
        <p:spPr>
          <a:xfrm>
            <a:off x="117245" y="5034986"/>
            <a:ext cx="6377237" cy="1815882"/>
          </a:xfrm>
          <a:prstGeom prst="rect">
            <a:avLst/>
          </a:prstGeom>
          <a:noFill/>
        </p:spPr>
        <p:txBody>
          <a:bodyPr wrap="square">
            <a:spAutoFit/>
          </a:bodyPr>
          <a:lstStyle/>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Высокие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требования по заряду и интенсивности ускоряемых пучков ионов</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Kr</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15+</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Xe</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23+</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на ИЦ-100 приводят к необходимости использования ЭЦР источника</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ионов с высоким уровнем магнитного поля (до 3 Тл) для стабилизации плазмы при высоких уровнях вводимой СВЧ-мощности. </a:t>
            </a:r>
          </a:p>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Для создания требуемого магнитного поля оптимально было использовать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сверхпроводящие катушки</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2"/>
          <p:cNvSpPr txBox="1">
            <a:spLocks noChangeArrowheads="1"/>
          </p:cNvSpPr>
          <p:nvPr/>
        </p:nvSpPr>
        <p:spPr bwMode="auto">
          <a:xfrm>
            <a:off x="273050" y="304800"/>
            <a:ext cx="869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800" b="1" dirty="0">
                <a:solidFill>
                  <a:srgbClr val="FF3300"/>
                </a:solidFill>
                <a:latin typeface="Times New Roman" panose="02020603050405020304" pitchFamily="18" charset="0"/>
                <a:cs typeface="Times New Roman" panose="02020603050405020304" pitchFamily="18" charset="0"/>
              </a:rPr>
              <a:t>VENUS (Versatile ECR ion source for </a:t>
            </a:r>
            <a:r>
              <a:rPr lang="en-US" altLang="ru-RU" sz="2800" b="1" dirty="0" err="1">
                <a:solidFill>
                  <a:srgbClr val="FF3300"/>
                </a:solidFill>
                <a:latin typeface="Times New Roman" panose="02020603050405020304" pitchFamily="18" charset="0"/>
                <a:cs typeface="Times New Roman" panose="02020603050405020304" pitchFamily="18" charset="0"/>
              </a:rPr>
              <a:t>NUclear</a:t>
            </a:r>
            <a:r>
              <a:rPr lang="en-US" altLang="ru-RU" sz="2800" b="1" dirty="0">
                <a:solidFill>
                  <a:srgbClr val="FF3300"/>
                </a:solidFill>
                <a:latin typeface="Times New Roman" panose="02020603050405020304" pitchFamily="18" charset="0"/>
                <a:cs typeface="Times New Roman" panose="02020603050405020304" pitchFamily="18" charset="0"/>
              </a:rPr>
              <a:t> Science)</a:t>
            </a:r>
          </a:p>
          <a:p>
            <a:pPr algn="ctr">
              <a:spcBef>
                <a:spcPct val="0"/>
              </a:spcBef>
              <a:buFontTx/>
              <a:buNone/>
            </a:pPr>
            <a:r>
              <a:rPr lang="ru-RU" altLang="ru-RU" sz="2800" dirty="0">
                <a:latin typeface="Times New Roman" panose="02020603050405020304" pitchFamily="18" charset="0"/>
                <a:cs typeface="Times New Roman" panose="02020603050405020304" pitchFamily="18" charset="0"/>
              </a:rPr>
              <a:t>Работает на частоте </a:t>
            </a:r>
            <a:r>
              <a:rPr lang="en-US" altLang="ru-RU" sz="2800" dirty="0">
                <a:latin typeface="Times New Roman" panose="02020603050405020304" pitchFamily="18" charset="0"/>
                <a:cs typeface="Times New Roman" panose="02020603050405020304" pitchFamily="18" charset="0"/>
              </a:rPr>
              <a:t>28 </a:t>
            </a:r>
            <a:r>
              <a:rPr lang="ru-RU" altLang="ru-RU" sz="2800" dirty="0">
                <a:latin typeface="Times New Roman" panose="02020603050405020304" pitchFamily="18" charset="0"/>
                <a:cs typeface="Times New Roman" panose="02020603050405020304" pitchFamily="18" charset="0"/>
              </a:rPr>
              <a:t>ГГц</a:t>
            </a:r>
          </a:p>
        </p:txBody>
      </p:sp>
      <p:pic>
        <p:nvPicPr>
          <p:cNvPr id="133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431925"/>
            <a:ext cx="47910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9550" y="1303468"/>
            <a:ext cx="35814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5758F05-C0B1-D630-FF8B-879753FAB9C8}"/>
              </a:ext>
            </a:extLst>
          </p:cNvPr>
          <p:cNvSpPr>
            <a:spLocks noGrp="1"/>
          </p:cNvSpPr>
          <p:nvPr>
            <p:ph type="sldNum" sz="quarter" idx="12"/>
          </p:nvPr>
        </p:nvSpPr>
        <p:spPr/>
        <p:txBody>
          <a:bodyPr/>
          <a:lstStyle/>
          <a:p>
            <a:pPr>
              <a:defRPr/>
            </a:pPr>
            <a:fld id="{91FECA63-A4FB-4148-B455-1DC7310F0875}" type="slidenum">
              <a:rPr lang="ru-RU" altLang="ru-RU" smtClean="0"/>
              <a:pPr>
                <a:defRPr/>
              </a:pPr>
              <a:t>14</a:t>
            </a:fld>
            <a:endParaRPr lang="ru-RU" altLang="ru-RU"/>
          </a:p>
        </p:txBody>
      </p:sp>
      <p:sp>
        <p:nvSpPr>
          <p:cNvPr id="4" name="TextBox 3">
            <a:extLst>
              <a:ext uri="{FF2B5EF4-FFF2-40B4-BE49-F238E27FC236}">
                <a16:creationId xmlns:a16="http://schemas.microsoft.com/office/drawing/2014/main" id="{270053CA-53F2-4B5A-FC12-4627B931FB32}"/>
              </a:ext>
            </a:extLst>
          </p:cNvPr>
          <p:cNvSpPr txBox="1"/>
          <p:nvPr/>
        </p:nvSpPr>
        <p:spPr>
          <a:xfrm>
            <a:off x="170642" y="4798874"/>
            <a:ext cx="5118907" cy="1938992"/>
          </a:xfrm>
          <a:prstGeom prst="rect">
            <a:avLst/>
          </a:prstGeom>
          <a:noFill/>
        </p:spPr>
        <p:txBody>
          <a:bodyPr wrap="square">
            <a:spAutoFit/>
          </a:bodyPr>
          <a:lstStyle/>
          <a:p>
            <a:pPr algn="just"/>
            <a:r>
              <a:rPr lang="ru-RU" sz="2000" b="1" kern="0" dirty="0" err="1">
                <a:effectLst/>
                <a:latin typeface="Times New Roman" panose="02020603050405020304" pitchFamily="18" charset="0"/>
                <a:ea typeface="Times New Roman" panose="02020603050405020304" pitchFamily="18" charset="0"/>
                <a:cs typeface="Times New Roman" panose="02020603050405020304" pitchFamily="18" charset="0"/>
              </a:rPr>
              <a:t>Св</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ерхпроводящий </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ЭЦР источник ионов нового поколения, предназначенный для производства </a:t>
            </a:r>
            <a:r>
              <a:rPr lang="ru-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высокоинтенсивных</a:t>
            </a:r>
            <a:r>
              <a:rPr lang="ru-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пучков</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с </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высоким зарядом</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для 88-дюймового циклотрона в Национальной лаборатории Лоуренса в Беркли.</a:t>
            </a:r>
            <a:r>
              <a:rPr lang="en-RU" sz="2000" dirty="0">
                <a:effectLst/>
                <a:latin typeface="Times New Roman" panose="02020603050405020304" pitchFamily="18" charset="0"/>
                <a:cs typeface="Times New Roman" panose="02020603050405020304" pitchFamily="18" charset="0"/>
              </a:rPr>
              <a:t> </a:t>
            </a:r>
            <a:endParaRPr lang="en-RU"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E5CD2DB-2071-87E0-6925-85384F30D937}"/>
              </a:ext>
            </a:extLst>
          </p:cNvPr>
          <p:cNvSpPr/>
          <p:nvPr/>
        </p:nvSpPr>
        <p:spPr>
          <a:xfrm>
            <a:off x="5289550" y="4946779"/>
            <a:ext cx="3581400" cy="954088"/>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ctrTitle" idx="4294967295"/>
          </p:nvPr>
        </p:nvSpPr>
        <p:spPr>
          <a:xfrm>
            <a:off x="685800" y="123468"/>
            <a:ext cx="7772400" cy="1470025"/>
          </a:xfrm>
        </p:spPr>
        <p:txBody>
          <a:bodyPr/>
          <a:lstStyle/>
          <a:p>
            <a:pPr eaLnBrk="1" hangingPunct="1"/>
            <a:r>
              <a:rPr lang="ru-RU" altLang="ru-RU" b="1" dirty="0">
                <a:solidFill>
                  <a:srgbClr val="FFFF66"/>
                </a:solidFill>
                <a:latin typeface="Times New Roman" panose="02020603050405020304" pitchFamily="18" charset="0"/>
              </a:rPr>
              <a:t>Ускорители прямого действия</a:t>
            </a:r>
          </a:p>
        </p:txBody>
      </p:sp>
      <p:sp>
        <p:nvSpPr>
          <p:cNvPr id="2" name="Slide Number Placeholder 1">
            <a:extLst>
              <a:ext uri="{FF2B5EF4-FFF2-40B4-BE49-F238E27FC236}">
                <a16:creationId xmlns:a16="http://schemas.microsoft.com/office/drawing/2014/main" id="{3C6BB47D-30EF-4F71-D153-DE0D033D399F}"/>
              </a:ext>
            </a:extLst>
          </p:cNvPr>
          <p:cNvSpPr>
            <a:spLocks noGrp="1"/>
          </p:cNvSpPr>
          <p:nvPr>
            <p:ph type="sldNum" sz="quarter" idx="12"/>
          </p:nvPr>
        </p:nvSpPr>
        <p:spPr/>
        <p:txBody>
          <a:bodyPr/>
          <a:lstStyle/>
          <a:p>
            <a:pPr>
              <a:defRPr/>
            </a:pPr>
            <a:fld id="{91FECA63-A4FB-4148-B455-1DC7310F0875}" type="slidenum">
              <a:rPr lang="ru-RU" altLang="ru-RU" smtClean="0"/>
              <a:pPr>
                <a:defRPr/>
              </a:pPr>
              <a:t>15</a:t>
            </a:fld>
            <a:endParaRPr lang="ru-RU" altLang="ru-RU"/>
          </a:p>
        </p:txBody>
      </p:sp>
      <p:sp>
        <p:nvSpPr>
          <p:cNvPr id="3" name="TextBox 2">
            <a:extLst>
              <a:ext uri="{FF2B5EF4-FFF2-40B4-BE49-F238E27FC236}">
                <a16:creationId xmlns:a16="http://schemas.microsoft.com/office/drawing/2014/main" id="{4B70470C-9FD8-7E95-665D-F5BF74469040}"/>
              </a:ext>
            </a:extLst>
          </p:cNvPr>
          <p:cNvSpPr txBox="1"/>
          <p:nvPr/>
        </p:nvSpPr>
        <p:spPr>
          <a:xfrm>
            <a:off x="415636" y="1589703"/>
            <a:ext cx="8271164" cy="4893647"/>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Ускорение частицы в любом ускорителе, есть результат </a:t>
            </a:r>
            <a:r>
              <a:rPr lang="ru-RU" sz="2600" b="1" i="1" dirty="0">
                <a:solidFill>
                  <a:schemeClr val="bg1"/>
                </a:solidFill>
                <a:latin typeface="Times New Roman" panose="02020603050405020304" pitchFamily="18" charset="0"/>
                <a:cs typeface="Times New Roman" panose="02020603050405020304" pitchFamily="18" charset="0"/>
              </a:rPr>
              <a:t>взаимодействия электрического поля с её зарядом</a:t>
            </a:r>
            <a:r>
              <a:rPr lang="ru-RU" sz="2600" b="1" dirty="0">
                <a:solidFill>
                  <a:schemeClr val="bg1"/>
                </a:solidFill>
                <a:latin typeface="Times New Roman" panose="02020603050405020304" pitchFamily="18" charset="0"/>
                <a:cs typeface="Times New Roman" panose="02020603050405020304" pitchFamily="18" charset="0"/>
              </a:rPr>
              <a:t>, в процессе которого энергия передаётся заряжённой частице. Наиболее очевидным является ускорение в </a:t>
            </a:r>
            <a:r>
              <a:rPr lang="ru-RU" sz="2600" b="1" i="1" dirty="0">
                <a:solidFill>
                  <a:schemeClr val="bg1"/>
                </a:solidFill>
                <a:latin typeface="Times New Roman" panose="02020603050405020304" pitchFamily="18" charset="0"/>
                <a:cs typeface="Times New Roman" panose="02020603050405020304" pitchFamily="18" charset="0"/>
              </a:rPr>
              <a:t>электростатическом поле</a:t>
            </a:r>
            <a:r>
              <a:rPr lang="ru-RU" sz="2600" b="1" dirty="0">
                <a:solidFill>
                  <a:schemeClr val="bg1"/>
                </a:solidFill>
                <a:latin typeface="Times New Roman" panose="02020603050405020304" pitchFamily="18" charset="0"/>
                <a:cs typeface="Times New Roman" panose="02020603050405020304" pitchFamily="18" charset="0"/>
              </a:rPr>
              <a:t>, создаваемом в пространстве между двумя электродами. К электроду, где расположен источник частиц, прикладывается высокий потенциал (одинаковым по знаку со знаком заряда частицы), в то время как второй электрод заземляется. Движение частиц происходит в вакуумной камере с диэлектрическими стенками (ускорительной трубке).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sp>
        <p:nvSpPr>
          <p:cNvPr id="3" name="Содержимое 2"/>
          <p:cNvSpPr>
            <a:spLocks noGrp="1"/>
          </p:cNvSpPr>
          <p:nvPr>
            <p:ph idx="1"/>
          </p:nvPr>
        </p:nvSpPr>
        <p:spPr>
          <a:xfrm>
            <a:off x="457200" y="5904371"/>
            <a:ext cx="8229600" cy="800777"/>
          </a:xfrm>
        </p:spPr>
        <p:txBody>
          <a:bodyPr/>
          <a:lstStyle/>
          <a:p>
            <a:pPr marL="0" indent="0" eaLnBrk="1" hangingPunct="1">
              <a:buNone/>
              <a:defRPr/>
            </a:pPr>
            <a:r>
              <a:rPr lang="ru-RU" sz="1800" b="1" dirty="0">
                <a:solidFill>
                  <a:schemeClr val="accent6"/>
                </a:solidFill>
                <a:latin typeface="Times New Roman" pitchFamily="18" charset="0"/>
                <a:cs typeface="Times New Roman" pitchFamily="18" charset="0"/>
              </a:rPr>
              <a:t>Первый ускоритель прямого действия - каскадный генератор на энергию 700 кэВ - был создан в 1931 г. в Англии Дж. </a:t>
            </a:r>
            <a:r>
              <a:rPr lang="ru-RU" sz="1800" b="1" dirty="0" err="1">
                <a:solidFill>
                  <a:schemeClr val="accent6"/>
                </a:solidFill>
                <a:latin typeface="Times New Roman" pitchFamily="18" charset="0"/>
                <a:cs typeface="Times New Roman" pitchFamily="18" charset="0"/>
              </a:rPr>
              <a:t>Кокрофтом</a:t>
            </a:r>
            <a:r>
              <a:rPr lang="ru-RU" sz="1800" b="1" dirty="0">
                <a:solidFill>
                  <a:schemeClr val="accent6"/>
                </a:solidFill>
                <a:latin typeface="Times New Roman" pitchFamily="18" charset="0"/>
                <a:cs typeface="Times New Roman" pitchFamily="18" charset="0"/>
              </a:rPr>
              <a:t> и Э. </a:t>
            </a:r>
            <a:r>
              <a:rPr lang="ru-RU" sz="1800" b="1" dirty="0" err="1">
                <a:solidFill>
                  <a:schemeClr val="accent6"/>
                </a:solidFill>
                <a:latin typeface="Times New Roman" pitchFamily="18" charset="0"/>
                <a:cs typeface="Times New Roman" pitchFamily="18" charset="0"/>
              </a:rPr>
              <a:t>Уолтоном</a:t>
            </a:r>
            <a:r>
              <a:rPr lang="ru-RU" sz="1800" b="1" dirty="0">
                <a:solidFill>
                  <a:schemeClr val="accent6"/>
                </a:solidFill>
                <a:latin typeface="Times New Roman" pitchFamily="18" charset="0"/>
                <a:cs typeface="Times New Roman" pitchFamily="18" charset="0"/>
              </a:rPr>
              <a:t>.</a:t>
            </a:r>
          </a:p>
        </p:txBody>
      </p:sp>
      <p:pic>
        <p:nvPicPr>
          <p:cNvPr id="15364" name="Picture 2" descr="Изображение:Particle accelerators 1937.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54" y="1980392"/>
            <a:ext cx="2686049" cy="358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AABF705-1E3D-93F8-7061-5CFD8D00E9F9}"/>
              </a:ext>
            </a:extLst>
          </p:cNvPr>
          <p:cNvSpPr>
            <a:spLocks noGrp="1"/>
          </p:cNvSpPr>
          <p:nvPr>
            <p:ph type="sldNum" sz="quarter" idx="12"/>
          </p:nvPr>
        </p:nvSpPr>
        <p:spPr/>
        <p:txBody>
          <a:bodyPr/>
          <a:lstStyle/>
          <a:p>
            <a:pPr>
              <a:defRPr/>
            </a:pPr>
            <a:fld id="{9240CF01-FD3B-4A0F-B71C-F47C60AF9472}" type="slidenum">
              <a:rPr lang="ru-RU" altLang="ru-RU" smtClean="0"/>
              <a:pPr>
                <a:defRPr/>
              </a:pPr>
              <a:t>16</a:t>
            </a:fld>
            <a:endParaRPr lang="ru-RU" altLang="ru-RU"/>
          </a:p>
        </p:txBody>
      </p:sp>
      <p:sp>
        <p:nvSpPr>
          <p:cNvPr id="5" name="TextBox 4">
            <a:extLst>
              <a:ext uri="{FF2B5EF4-FFF2-40B4-BE49-F238E27FC236}">
                <a16:creationId xmlns:a16="http://schemas.microsoft.com/office/drawing/2014/main" id="{ABC82152-7F08-680E-AFD5-4055F62C6C70}"/>
              </a:ext>
            </a:extLst>
          </p:cNvPr>
          <p:cNvSpPr txBox="1"/>
          <p:nvPr/>
        </p:nvSpPr>
        <p:spPr>
          <a:xfrm>
            <a:off x="344636" y="899219"/>
            <a:ext cx="8454728" cy="707886"/>
          </a:xfrm>
          <a:prstGeom prst="rect">
            <a:avLst/>
          </a:prstGeom>
          <a:noFill/>
        </p:spPr>
        <p:txBody>
          <a:bodyPr wrap="square">
            <a:spAutoFit/>
          </a:bodyPr>
          <a:lstStyle/>
          <a:p>
            <a:pPr algn="ct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каскадных генераторах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высокое постоянное напряжение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получают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из низкого переменного напряжения</a:t>
            </a:r>
            <a:r>
              <a:rPr lang="en-US"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c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помощью умножителей напряжения. </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62DAF3DB-4E0E-748E-5B2A-37D4D0B09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683" y="1748058"/>
            <a:ext cx="1866295" cy="3813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DA3E68-0B07-0BFE-740D-F76DA38B6468}"/>
              </a:ext>
            </a:extLst>
          </p:cNvPr>
          <p:cNvSpPr txBox="1"/>
          <p:nvPr/>
        </p:nvSpPr>
        <p:spPr>
          <a:xfrm>
            <a:off x="3106711" y="1878265"/>
            <a:ext cx="3632972" cy="3785652"/>
          </a:xfrm>
          <a:prstGeom prst="rect">
            <a:avLst/>
          </a:prstGeom>
          <a:noFill/>
        </p:spPr>
        <p:txBody>
          <a:bodyPr wrap="square">
            <a:spAutoFit/>
          </a:bodyPr>
          <a:lstStyle/>
          <a:p>
            <a:pPr algn="just"/>
            <a:r>
              <a:rPr lang="ru-RU" sz="1600" b="0" i="0" u="none" strike="noStrike" dirty="0">
                <a:solidFill>
                  <a:srgbClr val="000000"/>
                </a:solidFill>
                <a:effectLst/>
                <a:latin typeface="Times New Roman" panose="02020603050405020304" pitchFamily="18" charset="0"/>
                <a:cs typeface="Times New Roman" panose="02020603050405020304" pitchFamily="18" charset="0"/>
              </a:rPr>
              <a:t>Когда на входе отрицательная полуволна переменного напряжения, первый диод открыт и нижний левый конденсатор заряжается до пикового значения входного напряжения. При смене полярности первый диод закрывается, а второй открывается и левый конденсатор заряжается до двойного напряжения. При каждой смене полярности входного напряжения заряды емкостей последовательно суммируются. Таким образом выходное напряжение  есть удвоенное произведение входного напряжения на количество каскадов.</a:t>
            </a:r>
            <a:endParaRPr lang="en-RU"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EF42E-E092-2C0B-812C-696DA77626F1}"/>
              </a:ext>
            </a:extLst>
          </p:cNvPr>
          <p:cNvSpPr>
            <a:spLocks noGrp="1"/>
          </p:cNvSpPr>
          <p:nvPr>
            <p:ph type="sldNum" sz="quarter" idx="12"/>
          </p:nvPr>
        </p:nvSpPr>
        <p:spPr/>
        <p:txBody>
          <a:bodyPr/>
          <a:lstStyle/>
          <a:p>
            <a:pPr>
              <a:defRPr/>
            </a:pPr>
            <a:fld id="{9240CF01-FD3B-4A0F-B71C-F47C60AF9472}" type="slidenum">
              <a:rPr lang="ru-RU" altLang="ru-RU" smtClean="0"/>
              <a:pPr>
                <a:defRPr/>
              </a:pPr>
              <a:t>17</a:t>
            </a:fld>
            <a:endParaRPr lang="ru-RU" altLang="ru-RU"/>
          </a:p>
        </p:txBody>
      </p:sp>
      <p:sp>
        <p:nvSpPr>
          <p:cNvPr id="3" name="Заголовок 1">
            <a:extLst>
              <a:ext uri="{FF2B5EF4-FFF2-40B4-BE49-F238E27FC236}">
                <a16:creationId xmlns:a16="http://schemas.microsoft.com/office/drawing/2014/main" id="{0D78DC63-784A-EE0C-4725-CC0D1039D396}"/>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pic>
        <p:nvPicPr>
          <p:cNvPr id="5122" name="Picture 2">
            <a:extLst>
              <a:ext uri="{FF2B5EF4-FFF2-40B4-BE49-F238E27FC236}">
                <a16:creationId xmlns:a16="http://schemas.microsoft.com/office/drawing/2014/main" id="{02567B32-CA8D-1B9E-443E-441D781E5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957"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D57B0F-0190-B04A-9DB3-B84B3665474E}"/>
              </a:ext>
            </a:extLst>
          </p:cNvPr>
          <p:cNvSpPr txBox="1"/>
          <p:nvPr/>
        </p:nvSpPr>
        <p:spPr>
          <a:xfrm>
            <a:off x="929439" y="4703438"/>
            <a:ext cx="7285121" cy="1446550"/>
          </a:xfrm>
          <a:prstGeom prst="rect">
            <a:avLst/>
          </a:prstGeom>
          <a:noFill/>
        </p:spPr>
        <p:txBody>
          <a:bodyPr wrap="square">
            <a:spAutoFit/>
          </a:bodyPr>
          <a:lstStyle/>
          <a:p>
            <a:pPr algn="ctr"/>
            <a:r>
              <a:rPr lang="ru-RU" sz="2200" b="1" i="0" u="none" strike="noStrike" dirty="0">
                <a:solidFill>
                  <a:srgbClr val="000000"/>
                </a:solidFill>
                <a:effectLst/>
                <a:latin typeface="Times New Roman" panose="02020603050405020304" pitchFamily="18" charset="0"/>
                <a:cs typeface="Times New Roman" panose="02020603050405020304" pitchFamily="18" charset="0"/>
              </a:rPr>
              <a:t>Д.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Кокрофт</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 и Э.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Уолтон</a:t>
            </a:r>
            <a:endParaRPr lang="ru-RU"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Нобелевская премия по физике в 1951 г. </a:t>
            </a: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«За пионерскую работу по трансмутации атомных ядер с помощью искусственно ускоренных атомных частиц»</a:t>
            </a:r>
          </a:p>
        </p:txBody>
      </p:sp>
      <p:pic>
        <p:nvPicPr>
          <p:cNvPr id="5124" name="Picture 4">
            <a:extLst>
              <a:ext uri="{FF2B5EF4-FFF2-40B4-BE49-F238E27FC236}">
                <a16:creationId xmlns:a16="http://schemas.microsoft.com/office/drawing/2014/main" id="{6233B8C2-246D-1F23-9661-8DB0A809B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998"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p:cNvSpPr>
            <a:spLocks noGrp="1"/>
          </p:cNvSpPr>
          <p:nvPr>
            <p:ph type="title"/>
          </p:nvPr>
        </p:nvSpPr>
        <p:spPr>
          <a:xfrm>
            <a:off x="457200" y="0"/>
            <a:ext cx="8229600" cy="1143000"/>
          </a:xfrm>
        </p:spPr>
        <p:txBody>
          <a:bodyPr/>
          <a:lstStyle/>
          <a:p>
            <a:pPr eaLnBrk="1" hangingPunct="1"/>
            <a:r>
              <a:rPr lang="ru-RU" altLang="ru-RU" b="1">
                <a:solidFill>
                  <a:srgbClr val="FF0000"/>
                </a:solidFill>
                <a:latin typeface="Times New Roman" panose="02020603050405020304" pitchFamily="18" charset="0"/>
                <a:cs typeface="Times New Roman" panose="02020603050405020304" pitchFamily="18" charset="0"/>
              </a:rPr>
              <a:t>Генератор Ван де Граафа</a:t>
            </a:r>
          </a:p>
        </p:txBody>
      </p:sp>
      <p:pic>
        <p:nvPicPr>
          <p:cNvPr id="174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19" y="2923162"/>
            <a:ext cx="2520733" cy="384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D24E260-E7A7-8A19-1CB5-E9BA1E97549A}"/>
              </a:ext>
            </a:extLst>
          </p:cNvPr>
          <p:cNvSpPr>
            <a:spLocks noGrp="1"/>
          </p:cNvSpPr>
          <p:nvPr>
            <p:ph type="sldNum" sz="quarter" idx="12"/>
          </p:nvPr>
        </p:nvSpPr>
        <p:spPr/>
        <p:txBody>
          <a:bodyPr/>
          <a:lstStyle/>
          <a:p>
            <a:pPr>
              <a:defRPr/>
            </a:pPr>
            <a:fld id="{9240CF01-FD3B-4A0F-B71C-F47C60AF9472}" type="slidenum">
              <a:rPr lang="ru-RU" altLang="ru-RU" smtClean="0"/>
              <a:pPr>
                <a:defRPr/>
              </a:pPr>
              <a:t>18</a:t>
            </a:fld>
            <a:endParaRPr lang="ru-RU" altLang="ru-RU"/>
          </a:p>
        </p:txBody>
      </p:sp>
      <p:sp>
        <p:nvSpPr>
          <p:cNvPr id="7" name="TextBox 6">
            <a:extLst>
              <a:ext uri="{FF2B5EF4-FFF2-40B4-BE49-F238E27FC236}">
                <a16:creationId xmlns:a16="http://schemas.microsoft.com/office/drawing/2014/main" id="{71EDE7D5-B021-59A6-31A6-2B9EADA9D1C0}"/>
              </a:ext>
            </a:extLst>
          </p:cNvPr>
          <p:cNvSpPr txBox="1"/>
          <p:nvPr/>
        </p:nvSpPr>
        <p:spPr>
          <a:xfrm>
            <a:off x="204281" y="1062623"/>
            <a:ext cx="8735438" cy="1754326"/>
          </a:xfrm>
          <a:prstGeom prst="rect">
            <a:avLst/>
          </a:prstGeom>
          <a:noFill/>
        </p:spPr>
        <p:txBody>
          <a:bodyPr wrap="square">
            <a:spAutoFit/>
          </a:bodyPr>
          <a:lstStyle/>
          <a:p>
            <a:pPr algn="just"/>
            <a:r>
              <a:rPr lang="ru-RU" sz="1800" b="1" dirty="0">
                <a:effectLst/>
                <a:latin typeface="Times New Roman" panose="02020603050405020304" pitchFamily="18" charset="0"/>
                <a:ea typeface="Times New Roman" panose="02020603050405020304" pitchFamily="18" charset="0"/>
              </a:rPr>
              <a:t>В нижней, низковольтной части на ленту наносятся электрические заряды; в верхней, высоковольтной части они снимаются. Заряд и потенциал высоковольтного электрода при движении заряженной ленты постепенно увеличиваются. Увеличение происходит до тех пор, пока </a:t>
            </a:r>
            <a:r>
              <a:rPr lang="ru-RU" sz="1800" b="1" dirty="0">
                <a:solidFill>
                  <a:srgbClr val="FF0000"/>
                </a:solidFill>
                <a:effectLst/>
                <a:latin typeface="Times New Roman" panose="02020603050405020304" pitchFamily="18" charset="0"/>
                <a:ea typeface="Times New Roman" panose="02020603050405020304" pitchFamily="18" charset="0"/>
              </a:rPr>
              <a:t>токи утечки не сравняются с зарядным током, или пока не возникнет электрический пробой</a:t>
            </a:r>
            <a:r>
              <a:rPr lang="ru-RU" sz="1800" b="1" dirty="0">
                <a:effectLst/>
                <a:latin typeface="Times New Roman" panose="02020603050405020304" pitchFamily="18" charset="0"/>
                <a:ea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Естественное ограничение энергии в таких ускорителях 10-20</a:t>
            </a:r>
            <a:r>
              <a:rPr lang="en-US" altLang="en-US" sz="1800" b="1" dirty="0">
                <a:latin typeface="Times New Roman" panose="02020603050405020304" pitchFamily="18" charset="0"/>
                <a:cs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МэВ.</a:t>
            </a:r>
          </a:p>
        </p:txBody>
      </p:sp>
      <p:pic>
        <p:nvPicPr>
          <p:cNvPr id="5122" name="Picture 2" descr="Van de Graff generator at the Boston Museum of Science, December 28, 2011">
            <a:extLst>
              <a:ext uri="{FF2B5EF4-FFF2-40B4-BE49-F238E27FC236}">
                <a16:creationId xmlns:a16="http://schemas.microsoft.com/office/drawing/2014/main" id="{D48AB1F6-1B6B-5462-FB6E-FA703995D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492" y="2923162"/>
            <a:ext cx="2585387" cy="38780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756E3A0-5F2E-8F26-D2F6-FBC690125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416" y="3429000"/>
            <a:ext cx="1464936" cy="2113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91D97D-8CA2-1CAA-4C66-1CD36663E82E}"/>
              </a:ext>
            </a:extLst>
          </p:cNvPr>
          <p:cNvSpPr txBox="1"/>
          <p:nvPr/>
        </p:nvSpPr>
        <p:spPr>
          <a:xfrm>
            <a:off x="3273300" y="5598894"/>
            <a:ext cx="2031167" cy="646331"/>
          </a:xfrm>
          <a:prstGeom prst="rect">
            <a:avLst/>
          </a:prstGeom>
          <a:noFill/>
        </p:spPr>
        <p:txBody>
          <a:bodyPr wrap="square">
            <a:spAutoFit/>
          </a:bodyPr>
          <a:lstStyle/>
          <a:p>
            <a:pPr algn="ctr"/>
            <a:r>
              <a:rPr lang="en-RU" b="1" dirty="0">
                <a:latin typeface="Times New Roman" panose="02020603050405020304" pitchFamily="18" charset="0"/>
                <a:cs typeface="Times New Roman" panose="02020603050405020304" pitchFamily="18" charset="0"/>
              </a:rPr>
              <a:t>Роберт </a:t>
            </a:r>
          </a:p>
          <a:p>
            <a:pPr algn="ctr"/>
            <a:r>
              <a:rPr lang="en-RU" b="1" dirty="0">
                <a:latin typeface="Times New Roman" panose="02020603050405020304" pitchFamily="18" charset="0"/>
                <a:cs typeface="Times New Roman" panose="02020603050405020304" pitchFamily="18" charset="0"/>
              </a:rPr>
              <a:t>Ван де Грааф</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0"/>
            <a:ext cx="8229600" cy="910510"/>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Перезарядный ускоритель (тандем)</a:t>
            </a:r>
          </a:p>
        </p:txBody>
      </p:sp>
      <p:sp>
        <p:nvSpPr>
          <p:cNvPr id="2" name="Slide Number Placeholder 1">
            <a:extLst>
              <a:ext uri="{FF2B5EF4-FFF2-40B4-BE49-F238E27FC236}">
                <a16:creationId xmlns:a16="http://schemas.microsoft.com/office/drawing/2014/main" id="{BD29E6BC-CA4C-E9B2-DA7D-193E37570C32}"/>
              </a:ext>
            </a:extLst>
          </p:cNvPr>
          <p:cNvSpPr>
            <a:spLocks noGrp="1"/>
          </p:cNvSpPr>
          <p:nvPr>
            <p:ph type="sldNum" sz="quarter" idx="12"/>
          </p:nvPr>
        </p:nvSpPr>
        <p:spPr/>
        <p:txBody>
          <a:bodyPr/>
          <a:lstStyle/>
          <a:p>
            <a:pPr>
              <a:defRPr/>
            </a:pPr>
            <a:fld id="{9240CF01-FD3B-4A0F-B71C-F47C60AF9472}" type="slidenum">
              <a:rPr lang="ru-RU" altLang="ru-RU" smtClean="0"/>
              <a:pPr>
                <a:defRPr/>
              </a:pPr>
              <a:t>19</a:t>
            </a:fld>
            <a:endParaRPr lang="ru-RU" altLang="ru-RU"/>
          </a:p>
        </p:txBody>
      </p:sp>
      <p:pic>
        <p:nvPicPr>
          <p:cNvPr id="1026" name="Picture 2">
            <a:extLst>
              <a:ext uri="{FF2B5EF4-FFF2-40B4-BE49-F238E27FC236}">
                <a16:creationId xmlns:a16="http://schemas.microsoft.com/office/drawing/2014/main" id="{5AAEB348-C4FF-56AC-3FFB-B49A172E02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95"/>
          <a:stretch/>
        </p:blipFill>
        <p:spPr bwMode="auto">
          <a:xfrm>
            <a:off x="958408" y="2845685"/>
            <a:ext cx="7227183" cy="40123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91A4B0-E9F9-6110-AEF7-DE67D6F197DD}"/>
              </a:ext>
            </a:extLst>
          </p:cNvPr>
          <p:cNvSpPr txBox="1"/>
          <p:nvPr/>
        </p:nvSpPr>
        <p:spPr>
          <a:xfrm>
            <a:off x="297244" y="814360"/>
            <a:ext cx="8389556" cy="2308324"/>
          </a:xfrm>
          <a:prstGeom prst="rect">
            <a:avLst/>
          </a:prstGeom>
          <a:noFill/>
        </p:spPr>
        <p:txBody>
          <a:bodyPr wrap="square">
            <a:spAutoFit/>
          </a:bodyPr>
          <a:lstStyle/>
          <a:p>
            <a:pPr algn="just">
              <a:spcAft>
                <a:spcPts val="0"/>
              </a:spcAft>
            </a:pPr>
            <a:r>
              <a:rPr lang="ru-RU" dirty="0">
                <a:effectLst/>
                <a:latin typeface="Times New Roman" panose="02020603050405020304" pitchFamily="18" charset="0"/>
                <a:ea typeface="Times New Roman" panose="02020603050405020304" pitchFamily="18" charset="0"/>
              </a:rPr>
              <a:t>Электростатический ус­ко­ри­тель, где </a:t>
            </a:r>
            <a:r>
              <a:rPr lang="ru-RU" b="1" dirty="0">
                <a:effectLst/>
                <a:latin typeface="Times New Roman" panose="02020603050405020304" pitchFamily="18" charset="0"/>
                <a:ea typeface="Times New Roman" panose="02020603050405020304" pitchFamily="18" charset="0"/>
              </a:rPr>
              <a:t>ус­ко­ряе­мые ио­ны ме­ня­ют за­ряд</a:t>
            </a:r>
            <a:r>
              <a:rPr lang="ru-RU" dirty="0">
                <a:effectLst/>
                <a:latin typeface="Times New Roman" panose="02020603050405020304" pitchFamily="18" charset="0"/>
                <a:ea typeface="Times New Roman" panose="02020603050405020304" pitchFamily="18" charset="0"/>
              </a:rPr>
              <a:t>. От­ри­ца­тель­ные од­но­за­ряд­ные анионы ус­ко­ря­ют­ся при дви­же­нии в пер­вой ус­ко­ри­тель­ной труб­ке к вы­со­ко­вольт­но­му тер­ми­на­лу с по­ло­жи­тель­ным по­тен­циа­лом, со­став­ляю­щим 1–20 МВ. В вы­со­ко­вольт­ном тер­ми­на­ле ио­ны про­хо­дят га­зо­вую или плё­ноч­ную ми­шень, где те­ря­ют элек­троны и пре­вра­ща­ют­ся в ио­ны с по­ло­жи­тель­ным за­ря­дом. Та­кие ио­ны от­тал­ки­ва­ют­ся от об­лас­ти по­ло­жи­тель­но­го по­тен­циа­ла и, по­втор­но про­ле­тая ус­ко­ряю­щее на­пря­же­ние во вто­рой труб­ке, при­об­ре­та­ют большую энергию. </a:t>
            </a:r>
            <a:endParaRPr lang="en-RU"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0"/>
            <a:ext cx="8229600" cy="914400"/>
          </a:xfrm>
        </p:spPr>
        <p:txBody>
          <a:bodyPr/>
          <a:lstStyle/>
          <a:p>
            <a:pPr eaLnBrk="1" hangingPunct="1"/>
            <a:r>
              <a:rPr lang="ru-RU" altLang="ru-RU" sz="3600" b="1">
                <a:solidFill>
                  <a:srgbClr val="FF3300"/>
                </a:solidFill>
                <a:latin typeface="Times New Roman" panose="02020603050405020304" pitchFamily="18" charset="0"/>
              </a:rPr>
              <a:t>Размеры микрообъектов</a:t>
            </a:r>
          </a:p>
        </p:txBody>
      </p:sp>
      <p:sp>
        <p:nvSpPr>
          <p:cNvPr id="4099" name="Rectangle 3"/>
          <p:cNvSpPr>
            <a:spLocks noGrp="1" noChangeArrowheads="1"/>
          </p:cNvSpPr>
          <p:nvPr>
            <p:ph type="body" idx="1"/>
          </p:nvPr>
        </p:nvSpPr>
        <p:spPr>
          <a:xfrm>
            <a:off x="4392118" y="1041815"/>
            <a:ext cx="4751882" cy="5816185"/>
          </a:xfrm>
        </p:spPr>
        <p:txBody>
          <a:bodyPr/>
          <a:lstStyle/>
          <a:p>
            <a:pPr eaLnBrk="1" hangingPunct="1"/>
            <a:r>
              <a:rPr lang="ru-RU" altLang="ru-RU" sz="2200" b="1" dirty="0">
                <a:latin typeface="Times New Roman" panose="02020603050405020304" pitchFamily="18" charset="0"/>
                <a:cs typeface="Times New Roman" panose="02020603050405020304" pitchFamily="18" charset="0"/>
              </a:rPr>
              <a:t>Физика ядра и частиц изучает закономерности процессов, происходящих на расстояниях меньше 10</a:t>
            </a:r>
            <a:r>
              <a:rPr lang="ru-RU" altLang="ru-RU" sz="2200" b="1" baseline="30000" dirty="0">
                <a:latin typeface="Times New Roman" panose="02020603050405020304" pitchFamily="18" charset="0"/>
                <a:cs typeface="Times New Roman" panose="02020603050405020304" pitchFamily="18" charset="0"/>
              </a:rPr>
              <a:t>–14</a:t>
            </a:r>
            <a:r>
              <a:rPr lang="ru-RU" altLang="ru-RU" sz="2200" b="1" dirty="0">
                <a:latin typeface="Times New Roman" panose="02020603050405020304" pitchFamily="18" charset="0"/>
                <a:cs typeface="Times New Roman" panose="02020603050405020304" pitchFamily="18" charset="0"/>
              </a:rPr>
              <a:t> м. </a:t>
            </a:r>
          </a:p>
          <a:p>
            <a:pPr eaLnBrk="1" hangingPunct="1"/>
            <a:r>
              <a:rPr lang="ru-RU" altLang="ru-RU" sz="2200" b="1" dirty="0">
                <a:latin typeface="Times New Roman" panose="02020603050405020304" pitchFamily="18" charset="0"/>
                <a:cs typeface="Times New Roman" panose="02020603050405020304" pitchFamily="18" charset="0"/>
              </a:rPr>
              <a:t>Основной метод исследования таких масштабов - это столкновение частиц друг с другом. </a:t>
            </a:r>
          </a:p>
          <a:p>
            <a:pPr eaLnBrk="1" hangingPunct="1"/>
            <a:r>
              <a:rPr lang="ru-RU" altLang="ru-RU" sz="2200" b="1" dirty="0">
                <a:latin typeface="Times New Roman" panose="02020603050405020304" pitchFamily="18" charset="0"/>
                <a:cs typeface="Times New Roman" panose="02020603050405020304" pitchFamily="18" charset="0"/>
              </a:rPr>
              <a:t>Необходимо ускорять частицы до очень больших энергий. Для этого строят ускорители частиц. </a:t>
            </a:r>
          </a:p>
          <a:p>
            <a:pPr eaLnBrk="1" hangingPunct="1"/>
            <a:r>
              <a:rPr lang="ru-RU" altLang="ru-RU" sz="2200" b="1" dirty="0">
                <a:latin typeface="Times New Roman" panose="02020603050405020304" pitchFamily="18" charset="0"/>
                <a:cs typeface="Times New Roman" panose="02020603050405020304" pitchFamily="18" charset="0"/>
              </a:rPr>
              <a:t>Для регистрации результатов взаимодействия частиц создаются различного типа детекторы.</a:t>
            </a:r>
          </a:p>
          <a:p>
            <a:pPr eaLnBrk="1" hangingPunct="1">
              <a:lnSpc>
                <a:spcPct val="90000"/>
              </a:lnSpc>
              <a:buClr>
                <a:srgbClr val="FF3300"/>
              </a:buClr>
              <a:buFont typeface="Wingdings" panose="05000000000000000000" pitchFamily="2" charset="2"/>
              <a:buChar char="Ø"/>
            </a:pPr>
            <a:endParaRPr lang="ru-RU" altLang="ru-RU" sz="2200" b="1" dirty="0">
              <a:solidFill>
                <a:schemeClr val="accent2"/>
              </a:solidFill>
              <a:latin typeface="Times New Roman" panose="02020603050405020304" pitchFamily="18" charset="0"/>
              <a:cs typeface="Times New Roman" panose="02020603050405020304" pitchFamily="18" charset="0"/>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15" y="1249334"/>
            <a:ext cx="4090803" cy="480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A1518B-9F44-CC1D-DFF4-830882CA1849}"/>
              </a:ext>
            </a:extLst>
          </p:cNvPr>
          <p:cNvSpPr>
            <a:spLocks noGrp="1"/>
          </p:cNvSpPr>
          <p:nvPr>
            <p:ph type="sldNum" sz="quarter" idx="12"/>
          </p:nvPr>
        </p:nvSpPr>
        <p:spPr/>
        <p:txBody>
          <a:bodyPr/>
          <a:lstStyle/>
          <a:p>
            <a:pPr>
              <a:defRPr/>
            </a:pPr>
            <a:fld id="{9240CF01-FD3B-4A0F-B71C-F47C60AF9472}"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title"/>
          </p:nvPr>
        </p:nvSpPr>
        <p:spPr>
          <a:xfrm>
            <a:off x="457200" y="142923"/>
            <a:ext cx="8229600" cy="990600"/>
          </a:xfrm>
        </p:spPr>
        <p:txBody>
          <a:bodyPr/>
          <a:lstStyle/>
          <a:p>
            <a:pPr eaLnBrk="1" hangingPunct="1"/>
            <a:r>
              <a:rPr lang="en-US" altLang="ru-RU" sz="3600" b="1" dirty="0">
                <a:solidFill>
                  <a:srgbClr val="FF0000"/>
                </a:solidFill>
                <a:latin typeface="Times New Roman" panose="02020603050405020304" pitchFamily="18" charset="0"/>
                <a:cs typeface="Times New Roman" panose="02020603050405020304" pitchFamily="18" charset="0"/>
              </a:rPr>
              <a:t>Tandem Van de Graaff</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a:t>
            </a:r>
            <a:r>
              <a:rPr lang="en-US" altLang="ru-RU" sz="3600" b="1" dirty="0">
                <a:solidFill>
                  <a:srgbClr val="FF0000"/>
                </a:solidFill>
                <a:latin typeface="Times New Roman" panose="02020603050405020304" pitchFamily="18" charset="0"/>
                <a:cs typeface="Times New Roman" panose="02020603050405020304" pitchFamily="18" charset="0"/>
              </a:rPr>
              <a:t>Brookhaven, USA)</a:t>
            </a:r>
            <a:endParaRPr lang="ru-RU" altLang="ru-RU" sz="3600"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3452EDD-7213-722B-8403-2948B7BA5EA8}"/>
              </a:ext>
            </a:extLst>
          </p:cNvPr>
          <p:cNvSpPr>
            <a:spLocks noGrp="1"/>
          </p:cNvSpPr>
          <p:nvPr>
            <p:ph type="sldNum" sz="quarter" idx="12"/>
          </p:nvPr>
        </p:nvSpPr>
        <p:spPr/>
        <p:txBody>
          <a:bodyPr/>
          <a:lstStyle/>
          <a:p>
            <a:pPr>
              <a:defRPr/>
            </a:pPr>
            <a:fld id="{9240CF01-FD3B-4A0F-B71C-F47C60AF9472}" type="slidenum">
              <a:rPr lang="ru-RU" altLang="ru-RU" smtClean="0"/>
              <a:pPr>
                <a:defRPr/>
              </a:pPr>
              <a:t>20</a:t>
            </a:fld>
            <a:endParaRPr lang="ru-RU" altLang="ru-RU"/>
          </a:p>
        </p:txBody>
      </p:sp>
      <p:sp>
        <p:nvSpPr>
          <p:cNvPr id="3" name="Rectangle 2">
            <a:extLst>
              <a:ext uri="{FF2B5EF4-FFF2-40B4-BE49-F238E27FC236}">
                <a16:creationId xmlns:a16="http://schemas.microsoft.com/office/drawing/2014/main" id="{F4586DB5-2E25-F784-D263-FD77C6A7BC71}"/>
              </a:ext>
            </a:extLst>
          </p:cNvPr>
          <p:cNvSpPr>
            <a:spLocks noChangeArrowheads="1"/>
          </p:cNvSpPr>
          <p:nvPr/>
        </p:nvSpPr>
        <p:spPr bwMode="auto">
          <a:xfrm>
            <a:off x="2959100" y="990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2049" name="Picture 4" descr="tandem schematic">
            <a:extLst>
              <a:ext uri="{FF2B5EF4-FFF2-40B4-BE49-F238E27FC236}">
                <a16:creationId xmlns:a16="http://schemas.microsoft.com/office/drawing/2014/main" id="{CE21987B-A8B5-CFA4-C972-8564924D436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55563" y="1390747"/>
            <a:ext cx="5727700"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DB850F-6B07-F34A-800F-B1BF83154C76}"/>
              </a:ext>
            </a:extLst>
          </p:cNvPr>
          <p:cNvSpPr txBox="1"/>
          <p:nvPr/>
        </p:nvSpPr>
        <p:spPr>
          <a:xfrm>
            <a:off x="3255563" y="3965766"/>
            <a:ext cx="5727700" cy="2554545"/>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Два </a:t>
            </a:r>
            <a:r>
              <a:rPr lang="en-RU" sz="1600" dirty="0">
                <a:latin typeface="Times New Roman" panose="02020603050405020304" pitchFamily="18" charset="0"/>
                <a:cs typeface="Times New Roman" panose="02020603050405020304" pitchFamily="18" charset="0"/>
              </a:rPr>
              <a:t>электростатических ускорителя Ван де Граафа (3) и (9), каждый из которых независимо способен ускорять широкий спектр видов ионов из внешних источников ионов (2) и (7) через магниты переключения </a:t>
            </a:r>
            <a:r>
              <a:rPr lang="ru-RU" sz="1600" dirty="0">
                <a:latin typeface="Times New Roman" panose="02020603050405020304" pitchFamily="18" charset="0"/>
                <a:cs typeface="Times New Roman" panose="02020603050405020304" pitchFamily="18" charset="0"/>
              </a:rPr>
              <a:t>пучка</a:t>
            </a:r>
            <a:r>
              <a:rPr lang="en-RU" sz="1600" dirty="0">
                <a:latin typeface="Times New Roman" panose="02020603050405020304" pitchFamily="18" charset="0"/>
                <a:cs typeface="Times New Roman" panose="02020603050405020304" pitchFamily="18" charset="0"/>
              </a:rPr>
              <a:t> (4) и (10) в целевые помещения (11</a:t>
            </a:r>
            <a:r>
              <a:rPr lang="ru-RU" sz="1600" dirty="0">
                <a:latin typeface="Times New Roman" panose="02020603050405020304" pitchFamily="18" charset="0"/>
                <a:cs typeface="Times New Roman" panose="02020603050405020304" pitchFamily="18" charset="0"/>
              </a:rPr>
              <a:t>-</a:t>
            </a:r>
            <a:r>
              <a:rPr lang="en-RU" sz="1600" dirty="0">
                <a:latin typeface="Times New Roman" panose="02020603050405020304" pitchFamily="18" charset="0"/>
                <a:cs typeface="Times New Roman" panose="02020603050405020304" pitchFamily="18" charset="0"/>
              </a:rPr>
              <a:t>13) и (16). </a:t>
            </a:r>
            <a:endParaRPr lang="ru-RU" sz="1600" dirty="0">
              <a:latin typeface="Times New Roman" panose="02020603050405020304" pitchFamily="18" charset="0"/>
              <a:cs typeface="Times New Roman" panose="02020603050405020304" pitchFamily="18" charset="0"/>
            </a:endParaRPr>
          </a:p>
          <a:p>
            <a:pPr algn="just"/>
            <a:endParaRPr lang="ru-RU" sz="1600" dirty="0">
              <a:latin typeface="Times New Roman" panose="02020603050405020304" pitchFamily="18" charset="0"/>
              <a:cs typeface="Times New Roman" panose="02020603050405020304" pitchFamily="18" charset="0"/>
            </a:endParaRPr>
          </a:p>
          <a:p>
            <a:pPr algn="just"/>
            <a:r>
              <a:rPr lang="ru-RU" sz="1600" b="1" dirty="0">
                <a:latin typeface="Times New Roman" panose="02020603050405020304" pitchFamily="18" charset="0"/>
                <a:cs typeface="Times New Roman" panose="02020603050405020304" pitchFamily="18" charset="0"/>
              </a:rPr>
              <a:t>Схема «тандем»</a:t>
            </a:r>
            <a:r>
              <a:rPr lang="en-US"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с</a:t>
            </a:r>
            <a:r>
              <a:rPr lang="en-RU" sz="1600" dirty="0">
                <a:latin typeface="Times New Roman" panose="02020603050405020304" pitchFamily="18" charset="0"/>
                <a:cs typeface="Times New Roman" panose="02020603050405020304" pitchFamily="18" charset="0"/>
              </a:rPr>
              <a:t>амые высокие энергии частиц достигаются при трехступенчатой работе, когда первый ускоритель (3) вводит энергичные отрицательные ионы через соединительное звено (5) непосредственно во второй ускоритель (9).</a:t>
            </a:r>
          </a:p>
        </p:txBody>
      </p:sp>
      <p:sp>
        <p:nvSpPr>
          <p:cNvPr id="7" name="TextBox 6">
            <a:extLst>
              <a:ext uri="{FF2B5EF4-FFF2-40B4-BE49-F238E27FC236}">
                <a16:creationId xmlns:a16="http://schemas.microsoft.com/office/drawing/2014/main" id="{A6847829-406D-4F84-1D79-9CEC7EE1431D}"/>
              </a:ext>
            </a:extLst>
          </p:cNvPr>
          <p:cNvSpPr txBox="1"/>
          <p:nvPr/>
        </p:nvSpPr>
        <p:spPr>
          <a:xfrm>
            <a:off x="128271" y="5702311"/>
            <a:ext cx="3024590" cy="646331"/>
          </a:xfrm>
          <a:prstGeom prst="rect">
            <a:avLst/>
          </a:prstGeom>
          <a:noFill/>
        </p:spPr>
        <p:txBody>
          <a:bodyPr wrap="square">
            <a:spAutoFit/>
          </a:bodyPr>
          <a:lstStyle/>
          <a:p>
            <a:pPr algn="ctr"/>
            <a:r>
              <a:rPr lang="ru-RU" b="1" dirty="0">
                <a:solidFill>
                  <a:srgbClr val="7030A0"/>
                </a:solidFill>
                <a:latin typeface="Times New Roman" panose="02020603050405020304" pitchFamily="18" charset="0"/>
                <a:cs typeface="Times New Roman" panose="02020603050405020304" pitchFamily="18" charset="0"/>
              </a:rPr>
              <a:t>У</a:t>
            </a:r>
            <a:r>
              <a:rPr lang="en-RU" b="1" dirty="0">
                <a:solidFill>
                  <a:srgbClr val="7030A0"/>
                </a:solidFill>
                <a:latin typeface="Times New Roman" panose="02020603050405020304" pitchFamily="18" charset="0"/>
                <a:cs typeface="Times New Roman" panose="02020603050405020304" pitchFamily="18" charset="0"/>
              </a:rPr>
              <a:t>скорител</a:t>
            </a:r>
            <a:r>
              <a:rPr lang="ru-RU" b="1" dirty="0">
                <a:solidFill>
                  <a:srgbClr val="7030A0"/>
                </a:solidFill>
                <a:latin typeface="Times New Roman" panose="02020603050405020304" pitchFamily="18" charset="0"/>
                <a:cs typeface="Times New Roman" panose="02020603050405020304" pitchFamily="18" charset="0"/>
              </a:rPr>
              <a:t>и</a:t>
            </a:r>
            <a:r>
              <a:rPr lang="en-RU" b="1" dirty="0">
                <a:solidFill>
                  <a:srgbClr val="7030A0"/>
                </a:solidFill>
                <a:latin typeface="Times New Roman" panose="02020603050405020304" pitchFamily="18" charset="0"/>
                <a:cs typeface="Times New Roman" panose="02020603050405020304" pitchFamily="18" charset="0"/>
              </a:rPr>
              <a:t> MP-6 и MP-7 </a:t>
            </a:r>
            <a:r>
              <a:rPr lang="ru-RU" b="1" dirty="0">
                <a:solidFill>
                  <a:srgbClr val="7030A0"/>
                </a:solidFill>
                <a:latin typeface="Times New Roman" panose="02020603050405020304" pitchFamily="18" charset="0"/>
                <a:cs typeface="Times New Roman" panose="02020603050405020304" pitchFamily="18" charset="0"/>
              </a:rPr>
              <a:t>(напряжение до </a:t>
            </a:r>
            <a:r>
              <a:rPr lang="en-RU" b="1" dirty="0">
                <a:solidFill>
                  <a:srgbClr val="7030A0"/>
                </a:solidFill>
                <a:latin typeface="Times New Roman" panose="02020603050405020304" pitchFamily="18" charset="0"/>
                <a:cs typeface="Times New Roman" panose="02020603050405020304" pitchFamily="18" charset="0"/>
              </a:rPr>
              <a:t>15 МВ</a:t>
            </a:r>
            <a:r>
              <a:rPr lang="ru-RU" b="1" dirty="0">
                <a:solidFill>
                  <a:srgbClr val="7030A0"/>
                </a:solidFill>
                <a:latin typeface="Times New Roman" panose="02020603050405020304" pitchFamily="18" charset="0"/>
                <a:cs typeface="Times New Roman" panose="02020603050405020304" pitchFamily="18" charset="0"/>
              </a:rPr>
              <a:t>)</a:t>
            </a:r>
            <a:endParaRPr lang="en-RU" b="1" dirty="0">
              <a:solidFill>
                <a:srgbClr val="7030A0"/>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12F98EE5-8077-ACDE-CEA7-E4D8F4DB6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37" y="1390747"/>
            <a:ext cx="3003839" cy="3764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5DCB5-F7A3-84FD-1862-AE138C6B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 y="142330"/>
            <a:ext cx="9145713" cy="6573339"/>
          </a:xfrm>
          <a:prstGeom prst="rect">
            <a:avLst/>
          </a:prstGeom>
        </p:spPr>
      </p:pic>
      <p:sp>
        <p:nvSpPr>
          <p:cNvPr id="5" name="Slide Number Placeholder 4">
            <a:extLst>
              <a:ext uri="{FF2B5EF4-FFF2-40B4-BE49-F238E27FC236}">
                <a16:creationId xmlns:a16="http://schemas.microsoft.com/office/drawing/2014/main" id="{3BA9774D-EF8F-98A3-A7D6-5EC624BF543F}"/>
              </a:ext>
            </a:extLst>
          </p:cNvPr>
          <p:cNvSpPr>
            <a:spLocks noGrp="1"/>
          </p:cNvSpPr>
          <p:nvPr>
            <p:ph type="sldNum" sz="quarter" idx="12"/>
          </p:nvPr>
        </p:nvSpPr>
        <p:spPr/>
        <p:txBody>
          <a:bodyPr/>
          <a:lstStyle/>
          <a:p>
            <a:pPr>
              <a:defRPr/>
            </a:pPr>
            <a:r>
              <a:rPr lang="ru-RU" altLang="ru-RU" dirty="0"/>
              <a:t> </a:t>
            </a:r>
          </a:p>
        </p:txBody>
      </p:sp>
      <p:sp>
        <p:nvSpPr>
          <p:cNvPr id="3" name="TextBox 2">
            <a:extLst>
              <a:ext uri="{FF2B5EF4-FFF2-40B4-BE49-F238E27FC236}">
                <a16:creationId xmlns:a16="http://schemas.microsoft.com/office/drawing/2014/main" id="{EAC12B25-EE64-E0CD-5355-DF9E3541289E}"/>
              </a:ext>
            </a:extLst>
          </p:cNvPr>
          <p:cNvSpPr txBox="1"/>
          <p:nvPr/>
        </p:nvSpPr>
        <p:spPr>
          <a:xfrm>
            <a:off x="-1713" y="4723514"/>
            <a:ext cx="2038662" cy="523220"/>
          </a:xfrm>
          <a:prstGeom prst="rect">
            <a:avLst/>
          </a:prstGeom>
          <a:noFill/>
        </p:spPr>
        <p:txBody>
          <a:bodyPr wrap="square">
            <a:spAutoFit/>
          </a:bodyPr>
          <a:lstStyle/>
          <a:p>
            <a:pPr algn="ctr"/>
            <a:r>
              <a:rPr lang="en-RU" sz="1400" b="1" dirty="0">
                <a:solidFill>
                  <a:srgbClr val="FF0000"/>
                </a:solidFill>
                <a:latin typeface="Times New Roman" panose="02020603050405020304" pitchFamily="18" charset="0"/>
                <a:cs typeface="Times New Roman" panose="02020603050405020304" pitchFamily="18" charset="0"/>
              </a:rPr>
              <a:t>University of Vienna,</a:t>
            </a:r>
          </a:p>
          <a:p>
            <a:pPr algn="ctr"/>
            <a:r>
              <a:rPr lang="en-RU" sz="1400" b="1" dirty="0">
                <a:solidFill>
                  <a:srgbClr val="FF0000"/>
                </a:solidFill>
                <a:latin typeface="Times New Roman" panose="02020603050405020304" pitchFamily="18" charset="0"/>
                <a:cs typeface="Times New Roman" panose="02020603050405020304" pitchFamily="18" charset="0"/>
              </a:rPr>
              <a:t>Austria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a:xfrm>
            <a:off x="350838" y="0"/>
            <a:ext cx="8229600" cy="83185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2" name="Slide Number Placeholder 1">
            <a:extLst>
              <a:ext uri="{FF2B5EF4-FFF2-40B4-BE49-F238E27FC236}">
                <a16:creationId xmlns:a16="http://schemas.microsoft.com/office/drawing/2014/main" id="{8DFC366A-1A69-B811-D5A2-39C2E1B08E92}"/>
              </a:ext>
            </a:extLst>
          </p:cNvPr>
          <p:cNvSpPr>
            <a:spLocks noGrp="1"/>
          </p:cNvSpPr>
          <p:nvPr>
            <p:ph type="sldNum" sz="quarter" idx="12"/>
          </p:nvPr>
        </p:nvSpPr>
        <p:spPr/>
        <p:txBody>
          <a:bodyPr/>
          <a:lstStyle/>
          <a:p>
            <a:pPr>
              <a:defRPr/>
            </a:pPr>
            <a:fld id="{9240CF01-FD3B-4A0F-B71C-F47C60AF9472}" type="slidenum">
              <a:rPr lang="ru-RU" altLang="ru-RU" smtClean="0"/>
              <a:pPr>
                <a:defRPr/>
              </a:pPr>
              <a:t>22</a:t>
            </a:fld>
            <a:endParaRPr lang="ru-RU" altLang="ru-RU"/>
          </a:p>
        </p:txBody>
      </p:sp>
      <p:pic>
        <p:nvPicPr>
          <p:cNvPr id="4" name="Picture 3">
            <a:extLst>
              <a:ext uri="{FF2B5EF4-FFF2-40B4-BE49-F238E27FC236}">
                <a16:creationId xmlns:a16="http://schemas.microsoft.com/office/drawing/2014/main" id="{364C0E16-A1B3-8B4C-2B78-9A79672474C7}"/>
              </a:ext>
            </a:extLst>
          </p:cNvPr>
          <p:cNvPicPr>
            <a:picLocks noChangeAspect="1"/>
          </p:cNvPicPr>
          <p:nvPr/>
        </p:nvPicPr>
        <p:blipFill rotWithShape="1">
          <a:blip r:embed="rId2">
            <a:extLst>
              <a:ext uri="{28A0092B-C50C-407E-A947-70E740481C1C}">
                <a14:useLocalDpi xmlns:a14="http://schemas.microsoft.com/office/drawing/2010/main" val="0"/>
              </a:ext>
            </a:extLst>
          </a:blip>
          <a:srcRect t="1138"/>
          <a:stretch/>
        </p:blipFill>
        <p:spPr>
          <a:xfrm>
            <a:off x="240909" y="880041"/>
            <a:ext cx="5168219" cy="4151392"/>
          </a:xfrm>
          <a:prstGeom prst="rect">
            <a:avLst/>
          </a:prstGeom>
        </p:spPr>
      </p:pic>
      <p:sp>
        <p:nvSpPr>
          <p:cNvPr id="21507" name="Содержимое 2"/>
          <p:cNvSpPr>
            <a:spLocks noGrp="1"/>
          </p:cNvSpPr>
          <p:nvPr>
            <p:ph idx="1"/>
          </p:nvPr>
        </p:nvSpPr>
        <p:spPr>
          <a:xfrm>
            <a:off x="25756" y="4973643"/>
            <a:ext cx="8620258" cy="1889502"/>
          </a:xfrm>
        </p:spPr>
        <p:txBody>
          <a:bodyPr/>
          <a:lstStyle/>
          <a:p>
            <a:pPr eaLnBrk="1" hangingPunct="1"/>
            <a:r>
              <a:rPr lang="ru-RU" altLang="ru-RU" sz="1700" dirty="0">
                <a:latin typeface="Times New Roman" panose="02020603050405020304" pitchFamily="18" charset="0"/>
                <a:cs typeface="Times New Roman" panose="02020603050405020304" pitchFamily="18" charset="0"/>
              </a:rPr>
              <a:t>Генераторы Маркса позволяют получать импульсные напряжения от десятков киловольт до нескольких миллионов и до десятка миллионов вольт</a:t>
            </a:r>
          </a:p>
          <a:p>
            <a:pPr eaLnBrk="1" hangingPunct="1"/>
            <a:r>
              <a:rPr lang="ru-RU" altLang="ru-RU" sz="1700" dirty="0">
                <a:latin typeface="Times New Roman" panose="02020603050405020304" pitchFamily="18" charset="0"/>
                <a:cs typeface="Times New Roman" panose="02020603050405020304" pitchFamily="18" charset="0"/>
              </a:rPr>
              <a:t>Частота импульсов, вырабатываемых генератором Маркса зависит от мощности генератора в импульсе — от единиц импульсов в час, до нескольких десятков герц</a:t>
            </a:r>
          </a:p>
          <a:p>
            <a:pPr eaLnBrk="1" hangingPunct="1"/>
            <a:r>
              <a:rPr lang="ru-RU" altLang="ru-RU" sz="1700" dirty="0">
                <a:latin typeface="Times New Roman" panose="02020603050405020304" pitchFamily="18" charset="0"/>
                <a:cs typeface="Times New Roman" panose="02020603050405020304" pitchFamily="18" charset="0"/>
              </a:rPr>
              <a:t>Энергия в импульсе генераторов Маркса широко варьируется и может начинаться от величин в десятые джоуля и достигать величин в десятки мегаджоулей</a:t>
            </a:r>
          </a:p>
        </p:txBody>
      </p:sp>
      <p:sp>
        <p:nvSpPr>
          <p:cNvPr id="8" name="TextBox 7">
            <a:extLst>
              <a:ext uri="{FF2B5EF4-FFF2-40B4-BE49-F238E27FC236}">
                <a16:creationId xmlns:a16="http://schemas.microsoft.com/office/drawing/2014/main" id="{2822F574-C522-D924-720D-FC96FEE53EED}"/>
              </a:ext>
            </a:extLst>
          </p:cNvPr>
          <p:cNvSpPr txBox="1"/>
          <p:nvPr/>
        </p:nvSpPr>
        <p:spPr>
          <a:xfrm>
            <a:off x="5409128" y="784116"/>
            <a:ext cx="3676075" cy="4247317"/>
          </a:xfrm>
          <a:prstGeom prst="rect">
            <a:avLst/>
          </a:prstGeom>
          <a:noFill/>
        </p:spPr>
        <p:txBody>
          <a:bodyPr wrap="square">
            <a:spAutoFit/>
          </a:bodyPr>
          <a:lstStyle/>
          <a:p>
            <a:r>
              <a:rPr lang="ru-RU" dirty="0">
                <a:solidFill>
                  <a:srgbClr val="7030A0"/>
                </a:solidFill>
                <a:latin typeface="Times New Roman" panose="02020603050405020304" pitchFamily="18" charset="0"/>
                <a:cs typeface="Times New Roman" panose="02020603050405020304" pitchFamily="18" charset="0"/>
              </a:rPr>
              <a:t>Г</a:t>
            </a:r>
            <a:r>
              <a:rPr lang="en-RU" dirty="0">
                <a:solidFill>
                  <a:srgbClr val="7030A0"/>
                </a:solidFill>
                <a:latin typeface="Times New Roman" panose="02020603050405020304" pitchFamily="18" charset="0"/>
                <a:cs typeface="Times New Roman" panose="02020603050405020304" pitchFamily="18" charset="0"/>
              </a:rPr>
              <a:t>енератор </a:t>
            </a:r>
            <a:r>
              <a:rPr lang="en-RU" b="1" dirty="0">
                <a:solidFill>
                  <a:srgbClr val="7030A0"/>
                </a:solidFill>
                <a:latin typeface="Times New Roman" panose="02020603050405020304" pitchFamily="18" charset="0"/>
                <a:cs typeface="Times New Roman" panose="02020603050405020304" pitchFamily="18" charset="0"/>
              </a:rPr>
              <a:t>импульсного высокого напряжения</a:t>
            </a:r>
            <a:r>
              <a:rPr lang="en-RU" dirty="0">
                <a:solidFill>
                  <a:srgbClr val="7030A0"/>
                </a:solidFill>
                <a:latin typeface="Times New Roman" panose="02020603050405020304" pitchFamily="18" charset="0"/>
                <a:cs typeface="Times New Roman" panose="02020603050405020304" pitchFamily="18" charset="0"/>
              </a:rPr>
              <a:t>, принцип действия которого основан на зарядке электрическим током соединённых параллельно (через резисторы) конденсаторов, соединяющихся после зарядки последовательно при помощи различных коммутирующих устройств (газовых разрядников или тригатронов). Таким образом выходное напряжение увеличивается пропорционально количеству соединённых конденсаторов.</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3" name="Содержимое 2"/>
          <p:cNvSpPr>
            <a:spLocks noGrp="1"/>
          </p:cNvSpPr>
          <p:nvPr>
            <p:ph idx="1"/>
          </p:nvPr>
        </p:nvSpPr>
        <p:spPr>
          <a:xfrm>
            <a:off x="457200" y="5181600"/>
            <a:ext cx="8229600" cy="1219200"/>
          </a:xfrm>
        </p:spPr>
        <p:txBody>
          <a:bodyPr/>
          <a:lstStyle/>
          <a:p>
            <a:pPr marL="0" indent="0" algn="just" eaLnBrk="1" hangingPunct="1">
              <a:buNone/>
              <a:defRPr/>
            </a:pPr>
            <a:r>
              <a:rPr lang="ru-RU" sz="2200" b="1" dirty="0">
                <a:solidFill>
                  <a:schemeClr val="accent6"/>
                </a:solidFill>
                <a:latin typeface="Times New Roman" pitchFamily="18" charset="0"/>
                <a:cs typeface="Times New Roman" pitchFamily="18" charset="0"/>
              </a:rPr>
              <a:t>Области использования</a:t>
            </a:r>
            <a:r>
              <a:rPr lang="en-US" sz="2200" b="1" dirty="0">
                <a:solidFill>
                  <a:schemeClr val="accent6"/>
                </a:solidFill>
                <a:latin typeface="Times New Roman" pitchFamily="18" charset="0"/>
                <a:cs typeface="Times New Roman" pitchFamily="18" charset="0"/>
              </a:rPr>
              <a:t>: </a:t>
            </a:r>
            <a:r>
              <a:rPr lang="ru-RU" sz="2200" b="1" dirty="0">
                <a:solidFill>
                  <a:schemeClr val="accent6"/>
                </a:solidFill>
                <a:latin typeface="Times New Roman" pitchFamily="18" charset="0"/>
                <a:cs typeface="Times New Roman" pitchFamily="18" charset="0"/>
              </a:rPr>
              <a:t>ядерные и термоядерные исследования, ускорители, накачка лазеров, физика плазмы, импульсное оружие, испытание компонентов электроники и т.д.</a:t>
            </a:r>
          </a:p>
        </p:txBody>
      </p:sp>
      <p:pic>
        <p:nvPicPr>
          <p:cNvPr id="22532" name="Picture 2" descr="http://members.aol.com/lyonelb/hipotron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22" y="990600"/>
            <a:ext cx="2819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4" descr="http://members.aol.com/lyonelb/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147" y="990600"/>
            <a:ext cx="25527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D9A6F93-2574-FD89-660C-8E0CC90E0AF4}"/>
              </a:ext>
            </a:extLst>
          </p:cNvPr>
          <p:cNvSpPr>
            <a:spLocks noGrp="1"/>
          </p:cNvSpPr>
          <p:nvPr>
            <p:ph type="sldNum" sz="quarter" idx="12"/>
          </p:nvPr>
        </p:nvSpPr>
        <p:spPr/>
        <p:txBody>
          <a:bodyPr/>
          <a:lstStyle/>
          <a:p>
            <a:pPr>
              <a:defRPr/>
            </a:pPr>
            <a:fld id="{9240CF01-FD3B-4A0F-B71C-F47C60AF9472}" type="slidenum">
              <a:rPr lang="ru-RU" altLang="ru-RU" smtClean="0"/>
              <a:pPr>
                <a:defRPr/>
              </a:pPr>
              <a:t>23</a:t>
            </a:fld>
            <a:endParaRPr lang="ru-RU" altLang="ru-RU"/>
          </a:p>
        </p:txBody>
      </p:sp>
      <p:pic>
        <p:nvPicPr>
          <p:cNvPr id="4098" name="Picture 2">
            <a:extLst>
              <a:ext uri="{FF2B5EF4-FFF2-40B4-BE49-F238E27FC236}">
                <a16:creationId xmlns:a16="http://schemas.microsoft.com/office/drawing/2014/main" id="{45FCAD17-C15A-9798-79EC-A8106B2F0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5972" y="9906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665307"/>
            <a:ext cx="7772400" cy="1470025"/>
          </a:xfrm>
        </p:spPr>
        <p:txBody>
          <a:bodyPr/>
          <a:lstStyle/>
          <a:p>
            <a:pPr eaLnBrk="1" hangingPunct="1"/>
            <a:r>
              <a:rPr lang="ru-RU" altLang="ru-RU" b="1" dirty="0">
                <a:solidFill>
                  <a:srgbClr val="FFFF66"/>
                </a:solidFill>
                <a:latin typeface="Times New Roman" panose="02020603050405020304" pitchFamily="18" charset="0"/>
              </a:rPr>
              <a:t>Линейные ускорители</a:t>
            </a:r>
          </a:p>
        </p:txBody>
      </p:sp>
      <p:sp>
        <p:nvSpPr>
          <p:cNvPr id="2" name="TextBox 1">
            <a:extLst>
              <a:ext uri="{FF2B5EF4-FFF2-40B4-BE49-F238E27FC236}">
                <a16:creationId xmlns:a16="http://schemas.microsoft.com/office/drawing/2014/main" id="{EB50F5B4-03AD-3F28-2601-85F6871EEAAE}"/>
              </a:ext>
            </a:extLst>
          </p:cNvPr>
          <p:cNvSpPr txBox="1"/>
          <p:nvPr/>
        </p:nvSpPr>
        <p:spPr>
          <a:xfrm>
            <a:off x="436418" y="2362946"/>
            <a:ext cx="8271164" cy="3693319"/>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Частица проходит через </a:t>
            </a:r>
            <a:r>
              <a:rPr lang="ru-RU" sz="2600" b="1" i="1" dirty="0">
                <a:solidFill>
                  <a:schemeClr val="bg1"/>
                </a:solidFill>
                <a:latin typeface="Times New Roman" panose="02020603050405020304" pitchFamily="18" charset="0"/>
                <a:cs typeface="Times New Roman" panose="02020603050405020304" pitchFamily="18" charset="0"/>
              </a:rPr>
              <a:t>последовательность ускоряющих зазоров</a:t>
            </a:r>
            <a:r>
              <a:rPr lang="ru-RU" sz="2600" b="1" dirty="0">
                <a:solidFill>
                  <a:schemeClr val="bg1"/>
                </a:solidFill>
                <a:latin typeface="Times New Roman" panose="02020603050405020304" pitchFamily="18" charset="0"/>
                <a:cs typeface="Times New Roman" panose="02020603050405020304" pitchFamily="18" charset="0"/>
              </a:rPr>
              <a:t> и на каждом из них получает относительно небольшое приращение энергии. Электрическое поле в зазоре переменно во времени, но, когда через зазор проходит ускоряемая частица, поле принимает нужные ускоряющие значения. Именно эта идея синхронности изменения поля и движения частицы даёт основание называть рассматриваемый метод </a:t>
            </a:r>
            <a:r>
              <a:rPr lang="ru-RU" sz="2600" b="1" i="1" dirty="0">
                <a:solidFill>
                  <a:schemeClr val="bg1"/>
                </a:solidFill>
                <a:latin typeface="Times New Roman" panose="02020603050405020304" pitchFamily="18" charset="0"/>
                <a:cs typeface="Times New Roman" panose="02020603050405020304" pitchFamily="18" charset="0"/>
              </a:rPr>
              <a:t>резонансным</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F1BB89-64CB-DFB9-CB09-1F473FA1D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01" y="789995"/>
            <a:ext cx="5817499" cy="1847056"/>
          </a:xfrm>
          <a:prstGeom prst="rect">
            <a:avLst/>
          </a:prstGeom>
        </p:spPr>
      </p:pic>
      <p:sp>
        <p:nvSpPr>
          <p:cNvPr id="30722" name="Заголовок 1"/>
          <p:cNvSpPr>
            <a:spLocks noGrp="1"/>
          </p:cNvSpPr>
          <p:nvPr>
            <p:ph type="title"/>
          </p:nvPr>
        </p:nvSpPr>
        <p:spPr>
          <a:xfrm>
            <a:off x="209227" y="0"/>
            <a:ext cx="8725545" cy="796224"/>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(схема </a:t>
            </a:r>
            <a:r>
              <a:rPr lang="ru-RU" altLang="ru-RU" sz="3600" b="1" dirty="0" err="1">
                <a:solidFill>
                  <a:srgbClr val="FF0000"/>
                </a:solidFill>
                <a:latin typeface="Times New Roman" panose="02020603050405020304" pitchFamily="18" charset="0"/>
                <a:cs typeface="Times New Roman" panose="02020603050405020304" pitchFamily="18" charset="0"/>
              </a:rPr>
              <a:t>Видероэ</a:t>
            </a:r>
            <a:r>
              <a:rPr lang="ru-RU" altLang="ru-RU" sz="3600" b="1" dirty="0">
                <a:solidFill>
                  <a:srgbClr val="FF0000"/>
                </a:solidFill>
                <a:latin typeface="Times New Roman" panose="02020603050405020304" pitchFamily="18" charset="0"/>
                <a:cs typeface="Times New Roman" panose="02020603050405020304" pitchFamily="18" charset="0"/>
              </a:rPr>
              <a:t>)</a:t>
            </a:r>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27" y="917553"/>
            <a:ext cx="2901351" cy="159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25</a:t>
            </a:fld>
            <a:endParaRPr lang="ru-RU" altLang="ru-RU"/>
          </a:p>
        </p:txBody>
      </p:sp>
      <p:sp>
        <p:nvSpPr>
          <p:cNvPr id="5" name="TextBox 4">
            <a:extLst>
              <a:ext uri="{FF2B5EF4-FFF2-40B4-BE49-F238E27FC236}">
                <a16:creationId xmlns:a16="http://schemas.microsoft.com/office/drawing/2014/main" id="{7511CAA0-CCE1-416F-DAAE-42A8BE316F67}"/>
              </a:ext>
            </a:extLst>
          </p:cNvPr>
          <p:cNvSpPr txBox="1"/>
          <p:nvPr/>
        </p:nvSpPr>
        <p:spPr>
          <a:xfrm>
            <a:off x="1627715" y="2571839"/>
            <a:ext cx="7321735" cy="4247317"/>
          </a:xfrm>
          <a:prstGeom prst="rect">
            <a:avLst/>
          </a:prstGeom>
          <a:noFill/>
        </p:spPr>
        <p:txBody>
          <a:bodyPr wrap="square">
            <a:spAutoFit/>
          </a:bodyPr>
          <a:lstStyle/>
          <a:p>
            <a:pPr algn="just"/>
            <a:r>
              <a:rPr lang="ru-RU" b="1" kern="0" dirty="0">
                <a:solidFill>
                  <a:schemeClr val="accent2"/>
                </a:solidFill>
                <a:latin typeface="Times New Roman" panose="02020603050405020304" pitchFamily="18" charset="0"/>
                <a:ea typeface="Times New Roman" panose="02020603050405020304" pitchFamily="18" charset="0"/>
              </a:rPr>
              <a:t>П</a:t>
            </a:r>
            <a:r>
              <a:rPr lang="ru-RU" b="1" kern="0" dirty="0">
                <a:solidFill>
                  <a:schemeClr val="accent2"/>
                </a:solidFill>
                <a:effectLst/>
                <a:latin typeface="Times New Roman" panose="02020603050405020304" pitchFamily="18" charset="0"/>
                <a:ea typeface="Times New Roman" panose="02020603050405020304" pitchFamily="18" charset="0"/>
              </a:rPr>
              <a:t>оследовательность дрейфовых трубок с ускоряющими зазорами между ними. Поле внутри трубок отсутствует и сосредоточено только внутри ускоряющих зазоров.</a:t>
            </a:r>
            <a:r>
              <a:rPr lang="en-US" b="1" kern="0" dirty="0">
                <a:solidFill>
                  <a:schemeClr val="accent2"/>
                </a:solidFill>
                <a:latin typeface="Times New Roman" panose="02020603050405020304" pitchFamily="18" charset="0"/>
                <a:ea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Трубки подсоединены через одну к полюсам источника переменного напряжения (ВЧ-генератору).</a:t>
            </a:r>
            <a:endParaRPr lang="en-US" b="1" kern="0" dirty="0">
              <a:solidFill>
                <a:schemeClr val="accent2"/>
              </a:solidFill>
              <a:effectLst/>
              <a:latin typeface="Times New Roman" panose="02020603050405020304" pitchFamily="18" charset="0"/>
              <a:ea typeface="Times New Roman" panose="02020603050405020304" pitchFamily="18" charset="0"/>
            </a:endParaRPr>
          </a:p>
          <a:p>
            <a:pPr algn="just"/>
            <a:endParaRPr lang="ru-RU" b="1" kern="0" dirty="0">
              <a:solidFill>
                <a:schemeClr val="accent2"/>
              </a:solidFill>
              <a:effectLst/>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Если приложить к электродам переменное напряжение так, что его фаза и частота обеспечивают ускоряющее поле в зазоре каждый раз, когда пролетает частица, то частица будет многократно испытывать ускорение. </a:t>
            </a:r>
          </a:p>
          <a:p>
            <a:pPr algn="just"/>
            <a:endParaRPr lang="ru-RU" b="1" kern="0" dirty="0">
              <a:solidFill>
                <a:schemeClr val="accent2"/>
              </a:solidFill>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Для этого должно выполняться соотношение между длиной дрейфовой трубки</a:t>
            </a:r>
            <a:r>
              <a:rPr lang="en-US" b="1" kern="0" dirty="0">
                <a:solidFill>
                  <a:schemeClr val="accent2"/>
                </a:solidFill>
                <a:effectLst/>
                <a:latin typeface="Times New Roman" panose="02020603050405020304" pitchFamily="18" charset="0"/>
                <a:ea typeface="Times New Roman" panose="02020603050405020304" pitchFamily="18" charset="0"/>
              </a:rPr>
              <a:t> L</a:t>
            </a:r>
            <a:r>
              <a:rPr lang="ru-RU" b="1" kern="0" dirty="0">
                <a:solidFill>
                  <a:schemeClr val="accent2"/>
                </a:solidFill>
                <a:effectLst/>
                <a:latin typeface="Times New Roman" panose="02020603050405020304" pitchFamily="18" charset="0"/>
                <a:ea typeface="Times New Roman" panose="02020603050405020304" pitchFamily="18" charset="0"/>
              </a:rPr>
              <a:t>, скоростью частицы</a:t>
            </a:r>
            <a:r>
              <a:rPr lang="en-US" b="1" kern="0" dirty="0">
                <a:solidFill>
                  <a:schemeClr val="accent2"/>
                </a:solidFill>
                <a:effectLst/>
                <a:latin typeface="Times New Roman" panose="02020603050405020304" pitchFamily="18" charset="0"/>
                <a:ea typeface="Times New Roman" panose="02020603050405020304" pitchFamily="18" charset="0"/>
              </a:rPr>
              <a:t> v</a:t>
            </a:r>
            <a:r>
              <a:rPr lang="ru-RU" b="1" kern="0" dirty="0">
                <a:solidFill>
                  <a:schemeClr val="accent2"/>
                </a:solidFill>
                <a:effectLst/>
                <a:latin typeface="Times New Roman" panose="02020603050405020304" pitchFamily="18" charset="0"/>
                <a:ea typeface="Times New Roman" panose="02020603050405020304" pitchFamily="18" charset="0"/>
              </a:rPr>
              <a:t> в ней и </a:t>
            </a:r>
            <a:r>
              <a:rPr lang="ru-RU" b="1" kern="0" dirty="0">
                <a:solidFill>
                  <a:schemeClr val="accent2"/>
                </a:solidFill>
                <a:latin typeface="Times New Roman" panose="02020603050405020304" pitchFamily="18" charset="0"/>
                <a:ea typeface="Times New Roman" panose="02020603050405020304" pitchFamily="18" charset="0"/>
              </a:rPr>
              <a:t>частотой</a:t>
            </a:r>
            <a:r>
              <a:rPr lang="ru-RU" b="1" kern="0" dirty="0">
                <a:solidFill>
                  <a:schemeClr val="accent2"/>
                </a:solidFill>
                <a:effectLst/>
                <a:latin typeface="Times New Roman" panose="02020603050405020304" pitchFamily="18" charset="0"/>
                <a:ea typeface="Times New Roman" panose="02020603050405020304" pitchFamily="18" charset="0"/>
              </a:rPr>
              <a:t> изменения поля </a:t>
            </a:r>
            <a:r>
              <a:rPr lang="en-US" b="1" i="1" kern="0" dirty="0">
                <a:solidFill>
                  <a:schemeClr val="accent2"/>
                </a:solidFill>
                <a:latin typeface="Times New Roman" panose="02020603050405020304" pitchFamily="18" charset="0"/>
                <a:ea typeface="Times New Roman" panose="02020603050405020304" pitchFamily="18" charset="0"/>
              </a:rPr>
              <a:t>f</a:t>
            </a:r>
            <a:r>
              <a:rPr lang="en-US" b="1" i="1" kern="0" dirty="0">
                <a:solidFill>
                  <a:schemeClr val="accent2"/>
                </a:solidFill>
                <a:effectLst/>
                <a:latin typeface="Times New Roman" panose="02020603050405020304" pitchFamily="18" charset="0"/>
                <a:ea typeface="Times New Roman" panose="02020603050405020304" pitchFamily="18" charset="0"/>
              </a:rPr>
              <a:t>:</a:t>
            </a:r>
          </a:p>
          <a:p>
            <a:pPr algn="ctr"/>
            <a:r>
              <a:rPr lang="en-RU" b="1" kern="0" dirty="0">
                <a:solidFill>
                  <a:schemeClr val="accent2"/>
                </a:solidFill>
                <a:effectLst/>
                <a:latin typeface="Times New Roman" panose="02020603050405020304" pitchFamily="18" charset="0"/>
                <a:ea typeface="Times New Roman" panose="02020603050405020304" pitchFamily="18" charset="0"/>
              </a:rPr>
              <a:t>L = v/(2ƒ)</a:t>
            </a:r>
            <a:endParaRPr lang="en-RU" b="1" dirty="0">
              <a:solidFill>
                <a:schemeClr val="accent2"/>
              </a:solidFill>
            </a:endParaRPr>
          </a:p>
        </p:txBody>
      </p:sp>
      <p:pic>
        <p:nvPicPr>
          <p:cNvPr id="3" name="Picture 7" descr="ÐÐÐÐÐ ÐÐ­ Ð Ð¾Ð»ÑÑ">
            <a:extLst>
              <a:ext uri="{FF2B5EF4-FFF2-40B4-BE49-F238E27FC236}">
                <a16:creationId xmlns:a16="http://schemas.microsoft.com/office/drawing/2014/main" id="{E7F26F38-248C-2E61-32B6-C71A66AAC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60" y="3191039"/>
            <a:ext cx="12382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1">
            <a:extLst>
              <a:ext uri="{FF2B5EF4-FFF2-40B4-BE49-F238E27FC236}">
                <a16:creationId xmlns:a16="http://schemas.microsoft.com/office/drawing/2014/main" id="{E71E4E07-EE22-E275-DAB1-35390AE411AA}"/>
              </a:ext>
            </a:extLst>
          </p:cNvPr>
          <p:cNvSpPr>
            <a:spLocks noChangeArrowheads="1"/>
          </p:cNvSpPr>
          <p:nvPr/>
        </p:nvSpPr>
        <p:spPr bwMode="auto">
          <a:xfrm>
            <a:off x="0" y="5117469"/>
            <a:ext cx="16277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800" b="1" dirty="0">
                <a:solidFill>
                  <a:srgbClr val="222222"/>
                </a:solidFill>
                <a:latin typeface="Times New Roman" panose="02020603050405020304" pitchFamily="18" charset="0"/>
                <a:cs typeface="Times New Roman" panose="02020603050405020304" pitchFamily="18" charset="0"/>
              </a:rPr>
              <a:t>Рольф </a:t>
            </a:r>
          </a:p>
          <a:p>
            <a:pPr algn="ctr" eaLnBrk="1" hangingPunct="1">
              <a:spcBef>
                <a:spcPct val="0"/>
              </a:spcBef>
              <a:buFontTx/>
              <a:buNone/>
            </a:pPr>
            <a:r>
              <a:rPr lang="ru-RU" altLang="ru-RU" sz="1800" b="1" dirty="0" err="1">
                <a:solidFill>
                  <a:srgbClr val="222222"/>
                </a:solidFill>
                <a:latin typeface="Times New Roman" panose="02020603050405020304" pitchFamily="18" charset="0"/>
                <a:cs typeface="Times New Roman" panose="02020603050405020304" pitchFamily="18" charset="0"/>
              </a:rPr>
              <a:t>Видероэ</a:t>
            </a:r>
            <a:endParaRPr lang="ru-RU" altLang="ru-RU"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Заголовок 1"/>
          <p:cNvSpPr>
            <a:spLocks noGrp="1"/>
          </p:cNvSpPr>
          <p:nvPr>
            <p:ph type="title"/>
          </p:nvPr>
        </p:nvSpPr>
        <p:spPr>
          <a:xfrm>
            <a:off x="209227" y="0"/>
            <a:ext cx="8725545"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(схема Альвареса)</a:t>
            </a:r>
          </a:p>
        </p:txBody>
      </p:sp>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26</a:t>
            </a:fld>
            <a:endParaRPr lang="ru-RU" altLang="ru-RU"/>
          </a:p>
        </p:txBody>
      </p:sp>
      <p:sp>
        <p:nvSpPr>
          <p:cNvPr id="7" name="TextBox 6">
            <a:extLst>
              <a:ext uri="{FF2B5EF4-FFF2-40B4-BE49-F238E27FC236}">
                <a16:creationId xmlns:a16="http://schemas.microsoft.com/office/drawing/2014/main" id="{DC220C53-E659-CB23-8C86-6EC7D6CCDB3D}"/>
              </a:ext>
            </a:extLst>
          </p:cNvPr>
          <p:cNvSpPr txBox="1"/>
          <p:nvPr/>
        </p:nvSpPr>
        <p:spPr>
          <a:xfrm>
            <a:off x="457199" y="2756798"/>
            <a:ext cx="8477573" cy="3893374"/>
          </a:xfrm>
          <a:prstGeom prst="rect">
            <a:avLst/>
          </a:prstGeom>
          <a:noFill/>
        </p:spPr>
        <p:txBody>
          <a:bodyPr wrap="square">
            <a:spAutoFit/>
          </a:bodyPr>
          <a:lstStyle/>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В 1946 г. Луис Альварес нашел способ устранить нарушение синхронизма между пролетными трубками. Для этого всю систему пролетных трубок он поместил в трубу, вдоль которой специальным ВЧ</a:t>
            </a:r>
            <a:r>
              <a:rPr lang="en-US" altLang="ru-RU" sz="1900" b="1" dirty="0">
                <a:solidFill>
                  <a:schemeClr val="accent2"/>
                </a:solidFill>
                <a:latin typeface="Times New Roman" panose="02020603050405020304" pitchFamily="18" charset="0"/>
                <a:cs typeface="Times New Roman" panose="02020603050405020304" pitchFamily="18" charset="0"/>
              </a:rPr>
              <a:t>-</a:t>
            </a:r>
            <a:r>
              <a:rPr lang="ru-RU" altLang="ru-RU" sz="1900" b="1" dirty="0">
                <a:solidFill>
                  <a:schemeClr val="accent2"/>
                </a:solidFill>
                <a:latin typeface="Times New Roman" panose="02020603050405020304" pitchFamily="18" charset="0"/>
                <a:cs typeface="Times New Roman" panose="02020603050405020304" pitchFamily="18" charset="0"/>
              </a:rPr>
              <a:t>генератором создается стоячая (если труба замкнута) или бегущая (если выходной конец трубы открыт) электромагнитная волна.</a:t>
            </a:r>
          </a:p>
          <a:p>
            <a:pPr algn="just" eaLnBrk="1" hangingPunct="1">
              <a:spcBef>
                <a:spcPct val="0"/>
              </a:spcBef>
              <a:buFontTx/>
              <a:buNone/>
            </a:pPr>
            <a:endParaRPr lang="en-US" altLang="ru-RU" sz="1900"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К пролетным трубкам никаких проводов не подходит. Их длина и расстояние между ними рассчитываются так, чтобы зазоры между трубками приходились на ускоряющие участки ЭМ – волны в резонаторе в нужной фазе. Идея Альвареса позволила увеличить энергию ускоряемых частиц на несколько порядков. Самый большой в мире ускоритель с бегущей волной, ускоряющий электроны до энергии 22 ГэВ, построен в г. Стэнфорде (США) в 1966 г. Его длина 3050 м.</a:t>
            </a:r>
          </a:p>
        </p:txBody>
      </p:sp>
      <p:pic>
        <p:nvPicPr>
          <p:cNvPr id="9" name="Picture 6" descr="LWA Picture Final.jpg">
            <a:extLst>
              <a:ext uri="{FF2B5EF4-FFF2-40B4-BE49-F238E27FC236}">
                <a16:creationId xmlns:a16="http://schemas.microsoft.com/office/drawing/2014/main" id="{764DDE2B-FD6D-04DB-1BE2-C6CF73CB5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830922"/>
            <a:ext cx="1296988"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ok-t.ru/studopediaru/baza2/1958880780487.files/image1219.gif">
            <a:extLst>
              <a:ext uri="{FF2B5EF4-FFF2-40B4-BE49-F238E27FC236}">
                <a16:creationId xmlns:a16="http://schemas.microsoft.com/office/drawing/2014/main" id="{FFCAECAC-848D-8663-AB82-123C7BC66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42" y="1293678"/>
            <a:ext cx="38290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s://www.booksite.ru/fulltext/1/001/009/001/215925000.jpg">
            <a:extLst>
              <a:ext uri="{FF2B5EF4-FFF2-40B4-BE49-F238E27FC236}">
                <a16:creationId xmlns:a16="http://schemas.microsoft.com/office/drawing/2014/main" id="{66B2EC7C-AEEF-C87D-96C1-6FA7179F4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547" y="1020628"/>
            <a:ext cx="2376488"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020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42900" y="22740"/>
            <a:ext cx="8458200" cy="838200"/>
          </a:xfrm>
        </p:spPr>
        <p:txBody>
          <a:bodyPr/>
          <a:lstStyle/>
          <a:p>
            <a:pPr eaLnBrk="1" hangingPunct="1"/>
            <a:r>
              <a:rPr lang="en-US" altLang="ru-RU" sz="3200" b="1" dirty="0" err="1">
                <a:solidFill>
                  <a:srgbClr val="CC0000"/>
                </a:solidFill>
                <a:latin typeface="Times New Roman" panose="02020603050405020304" pitchFamily="18" charset="0"/>
                <a:cs typeface="Times New Roman" panose="02020603050405020304" pitchFamily="18" charset="0"/>
              </a:rPr>
              <a:t>UNIversal</a:t>
            </a:r>
            <a:r>
              <a:rPr lang="en-US" altLang="ru-RU" sz="3200" b="1" dirty="0">
                <a:solidFill>
                  <a:srgbClr val="CC0000"/>
                </a:solidFill>
                <a:latin typeface="Times New Roman" panose="02020603050405020304" pitchFamily="18" charset="0"/>
                <a:cs typeface="Times New Roman" panose="02020603050405020304" pitchFamily="18" charset="0"/>
              </a:rPr>
              <a:t> Linear </a:t>
            </a:r>
            <a:r>
              <a:rPr lang="en-US" altLang="ru-RU" sz="3200" b="1" dirty="0" err="1">
                <a:solidFill>
                  <a:srgbClr val="CC0000"/>
                </a:solidFill>
                <a:latin typeface="Times New Roman" panose="02020603050405020304" pitchFamily="18" charset="0"/>
                <a:cs typeface="Times New Roman" panose="02020603050405020304" pitchFamily="18" charset="0"/>
              </a:rPr>
              <a:t>ACcelerator</a:t>
            </a:r>
            <a:r>
              <a:rPr lang="en-US" altLang="ru-RU" sz="3200" b="1" dirty="0">
                <a:solidFill>
                  <a:srgbClr val="CC0000"/>
                </a:solidFill>
                <a:latin typeface="Times New Roman" panose="02020603050405020304" pitchFamily="18" charset="0"/>
                <a:cs typeface="Times New Roman" panose="02020603050405020304" pitchFamily="18" charset="0"/>
              </a:rPr>
              <a:t> (GSI, Germany)</a:t>
            </a:r>
            <a:endParaRPr lang="ru-RU" altLang="ru-RU" sz="3200" b="1" dirty="0">
              <a:solidFill>
                <a:srgbClr val="CC0000"/>
              </a:solidFill>
              <a:latin typeface="Times New Roman" panose="02020603050405020304" pitchFamily="18" charset="0"/>
              <a:cs typeface="Times New Roman" panose="02020603050405020304" pitchFamily="18" charset="0"/>
            </a:endParaRPr>
          </a:p>
        </p:txBody>
      </p:sp>
      <p:pic>
        <p:nvPicPr>
          <p:cNvPr id="31748" name="Picture 3" descr="F-7-7-gsi-800000xx-Rc792-16-80"/>
          <p:cNvPicPr>
            <a:picLocks noGrp="1" noChangeAspect="1" noChangeArrowheads="1"/>
          </p:cNvPicPr>
          <p:nvPr>
            <p:ph idx="1"/>
          </p:nvPr>
        </p:nvPicPr>
        <p:blipFill>
          <a:blip r:embed="rId2">
            <a:lum contrast="8000"/>
            <a:extLst>
              <a:ext uri="{28A0092B-C50C-407E-A947-70E740481C1C}">
                <a14:useLocalDpi xmlns:a14="http://schemas.microsoft.com/office/drawing/2010/main" val="0"/>
              </a:ext>
            </a:extLst>
          </a:blip>
          <a:srcRect/>
          <a:stretch>
            <a:fillRect/>
          </a:stretch>
        </p:blipFill>
        <p:spPr>
          <a:xfrm>
            <a:off x="110614" y="1551142"/>
            <a:ext cx="3885456" cy="3935361"/>
          </a:xfrm>
          <a:noFill/>
        </p:spPr>
      </p:pic>
      <p:sp>
        <p:nvSpPr>
          <p:cNvPr id="2" name="Slide Number Placeholder 1">
            <a:extLst>
              <a:ext uri="{FF2B5EF4-FFF2-40B4-BE49-F238E27FC236}">
                <a16:creationId xmlns:a16="http://schemas.microsoft.com/office/drawing/2014/main" id="{4B99C1C0-2500-1FF5-0CB7-57C47F1E23F9}"/>
              </a:ext>
            </a:extLst>
          </p:cNvPr>
          <p:cNvSpPr>
            <a:spLocks noGrp="1"/>
          </p:cNvSpPr>
          <p:nvPr>
            <p:ph type="sldNum" sz="quarter" idx="12"/>
          </p:nvPr>
        </p:nvSpPr>
        <p:spPr/>
        <p:txBody>
          <a:bodyPr/>
          <a:lstStyle/>
          <a:p>
            <a:pPr>
              <a:defRPr/>
            </a:pPr>
            <a:fld id="{9240CF01-FD3B-4A0F-B71C-F47C60AF9472}" type="slidenum">
              <a:rPr lang="ru-RU" altLang="ru-RU" smtClean="0"/>
              <a:pPr>
                <a:defRPr/>
              </a:pPr>
              <a:t>27</a:t>
            </a:fld>
            <a:endParaRPr lang="ru-RU" altLang="ru-RU"/>
          </a:p>
        </p:txBody>
      </p:sp>
      <p:pic>
        <p:nvPicPr>
          <p:cNvPr id="2050" name="Picture 2">
            <a:extLst>
              <a:ext uri="{FF2B5EF4-FFF2-40B4-BE49-F238E27FC236}">
                <a16:creationId xmlns:a16="http://schemas.microsoft.com/office/drawing/2014/main" id="{03C2E15D-45BC-6786-E316-4D1CDB7E5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944" y="1551142"/>
            <a:ext cx="4913056" cy="41518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D8EB45D-C396-8123-7374-B9586DA26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14" y="5556833"/>
            <a:ext cx="5114413" cy="13011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5515B9-BAF7-4A3D-B126-EF947A45AF87}"/>
              </a:ext>
            </a:extLst>
          </p:cNvPr>
          <p:cNvSpPr txBox="1"/>
          <p:nvPr/>
        </p:nvSpPr>
        <p:spPr>
          <a:xfrm>
            <a:off x="110614" y="762759"/>
            <a:ext cx="8922772" cy="584775"/>
          </a:xfrm>
          <a:prstGeom prst="rect">
            <a:avLst/>
          </a:prstGeom>
          <a:noFill/>
        </p:spPr>
        <p:txBody>
          <a:bodyPr wrap="square">
            <a:spAutoFit/>
          </a:bodyPr>
          <a:lstStyle/>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Линейный ускоритель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создает пучки</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ионов от водорода до урана</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с энергией </a:t>
            </a:r>
            <a:endPar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11,</a:t>
            </a:r>
            <a:r>
              <a:rPr lang="en-US"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МэВ/нуклон (16%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скорости света)</a:t>
            </a:r>
            <a:endParaRPr lang="en-RU"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AE632B-796F-D15F-7076-BDAAFE664D03}"/>
              </a:ext>
            </a:extLst>
          </p:cNvPr>
          <p:cNvSpPr txBox="1"/>
          <p:nvPr/>
        </p:nvSpPr>
        <p:spPr>
          <a:xfrm>
            <a:off x="5092188" y="5556833"/>
            <a:ext cx="3190568" cy="1200329"/>
          </a:xfrm>
          <a:prstGeom prst="rect">
            <a:avLst/>
          </a:prstGeom>
          <a:noFill/>
        </p:spPr>
        <p:txBody>
          <a:bodyPr wrap="square">
            <a:spAutoFit/>
          </a:bodyPr>
          <a:lstStyle/>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как инжектор для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сверхпроводящ</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его</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синхротрон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а</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SIS</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(дальнейшее ускорение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до 4,5 ГэВ/нуклон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RU" sz="1200" b="1" dirty="0">
              <a:solidFill>
                <a:srgbClr val="0070C0"/>
              </a:solidFill>
            </a:endParaRPr>
          </a:p>
          <a:p>
            <a:endPar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вывод пучков к каналам для проведения экспериментов (низкие энергии)</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F45F52-D7ED-F1FF-9E2F-0E80030B7937}"/>
              </a:ext>
            </a:extLst>
          </p:cNvPr>
          <p:cNvSpPr>
            <a:spLocks noGrp="1"/>
          </p:cNvSpPr>
          <p:nvPr>
            <p:ph type="sldNum" sz="quarter" idx="12"/>
          </p:nvPr>
        </p:nvSpPr>
        <p:spPr/>
        <p:txBody>
          <a:bodyPr/>
          <a:lstStyle/>
          <a:p>
            <a:pPr>
              <a:defRPr/>
            </a:pPr>
            <a:fld id="{91FECA63-A4FB-4148-B455-1DC7310F0875}" type="slidenum">
              <a:rPr lang="ru-RU" altLang="ru-RU" smtClean="0"/>
              <a:pPr>
                <a:defRPr/>
              </a:pPr>
              <a:t>28</a:t>
            </a:fld>
            <a:endParaRPr lang="ru-RU" altLang="ru-RU"/>
          </a:p>
        </p:txBody>
      </p:sp>
      <p:pic>
        <p:nvPicPr>
          <p:cNvPr id="4" name="Picture 3">
            <a:extLst>
              <a:ext uri="{FF2B5EF4-FFF2-40B4-BE49-F238E27FC236}">
                <a16:creationId xmlns:a16="http://schemas.microsoft.com/office/drawing/2014/main" id="{EADA4B98-3C01-BF67-D01C-90CA1D869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 y="3718725"/>
            <a:ext cx="8981782" cy="2239360"/>
          </a:xfrm>
          <a:prstGeom prst="rect">
            <a:avLst/>
          </a:prstGeom>
        </p:spPr>
      </p:pic>
      <p:sp>
        <p:nvSpPr>
          <p:cNvPr id="7" name="TextBox 6">
            <a:extLst>
              <a:ext uri="{FF2B5EF4-FFF2-40B4-BE49-F238E27FC236}">
                <a16:creationId xmlns:a16="http://schemas.microsoft.com/office/drawing/2014/main" id="{2842473A-3D39-540F-61B9-6F0E8C754783}"/>
              </a:ext>
            </a:extLst>
          </p:cNvPr>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CD1D35F-FB90-9D7E-9F16-BCEA7F33E477}"/>
              </a:ext>
            </a:extLst>
          </p:cNvPr>
          <p:cNvSpPr txBox="1"/>
          <p:nvPr/>
        </p:nvSpPr>
        <p:spPr>
          <a:xfrm>
            <a:off x="230947" y="5890478"/>
            <a:ext cx="8672286" cy="830997"/>
          </a:xfrm>
          <a:prstGeom prst="rect">
            <a:avLst/>
          </a:prstGeom>
          <a:noFill/>
        </p:spPr>
        <p:txBody>
          <a:bodyPr wrap="square">
            <a:spAutoFit/>
          </a:bodyPr>
          <a:lstStyle/>
          <a:p>
            <a:pPr algn="ctr"/>
            <a:r>
              <a:rPr lang="en-RU" sz="1600" dirty="0">
                <a:latin typeface="Times New Roman" panose="02020603050405020304" pitchFamily="18" charset="0"/>
                <a:cs typeface="Times New Roman" panose="02020603050405020304" pitchFamily="18" charset="0"/>
              </a:rPr>
              <a:t>Линейный ускоритель состоит из </a:t>
            </a:r>
            <a:r>
              <a:rPr lang="en-RU" sz="1600" b="1" dirty="0">
                <a:latin typeface="Times New Roman" panose="02020603050405020304" pitchFamily="18" charset="0"/>
                <a:cs typeface="Times New Roman" panose="02020603050405020304" pitchFamily="18" charset="0"/>
              </a:rPr>
              <a:t>26 ускорительных резонаторов</a:t>
            </a:r>
            <a:r>
              <a:rPr lang="en-RU" sz="1600" dirty="0">
                <a:latin typeface="Times New Roman" panose="02020603050405020304" pitchFamily="18" charset="0"/>
                <a:cs typeface="Times New Roman" panose="02020603050405020304" pitchFamily="18" charset="0"/>
              </a:rPr>
              <a:t>, </a:t>
            </a:r>
          </a:p>
          <a:p>
            <a:pPr algn="ctr"/>
            <a:r>
              <a:rPr lang="en-RU" sz="1600" dirty="0">
                <a:latin typeface="Times New Roman" panose="02020603050405020304" pitchFamily="18" charset="0"/>
                <a:cs typeface="Times New Roman" panose="02020603050405020304" pitchFamily="18" charset="0"/>
              </a:rPr>
              <a:t>заключенных в 19 криомодулей</a:t>
            </a:r>
            <a:r>
              <a:rPr lang="ru-RU" sz="1600" dirty="0">
                <a:latin typeface="Times New Roman" panose="02020603050405020304" pitchFamily="18" charset="0"/>
                <a:cs typeface="Times New Roman" panose="02020603050405020304" pitchFamily="18" charset="0"/>
              </a:rPr>
              <a:t> двух различных типов</a:t>
            </a:r>
            <a:r>
              <a:rPr lang="en-RU" sz="1600"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a:p>
            <a:pPr algn="ctr"/>
            <a:r>
              <a:rPr lang="ru-RU" sz="1600" dirty="0">
                <a:latin typeface="Times New Roman" panose="02020603050405020304" pitchFamily="18" charset="0"/>
                <a:cs typeface="Times New Roman" panose="02020603050405020304" pitchFamily="18" charset="0"/>
              </a:rPr>
              <a:t>В качестве сверхпроводника используется ниобий</a:t>
            </a:r>
            <a:r>
              <a:rPr lang="en-RU" sz="1600" dirty="0">
                <a:latin typeface="Times New Roman" panose="02020603050405020304" pitchFamily="18" charset="0"/>
                <a:cs typeface="Times New Roman" panose="02020603050405020304" pitchFamily="18" charset="0"/>
              </a:rPr>
              <a:t> охлаждае</a:t>
            </a:r>
            <a:r>
              <a:rPr lang="ru-RU" sz="1600" dirty="0" err="1">
                <a:latin typeface="Times New Roman" panose="02020603050405020304" pitchFamily="18" charset="0"/>
                <a:cs typeface="Times New Roman" panose="02020603050405020304" pitchFamily="18" charset="0"/>
              </a:rPr>
              <a:t>мый</a:t>
            </a:r>
            <a:r>
              <a:rPr lang="ru-RU" sz="1600" dirty="0">
                <a:latin typeface="Times New Roman" panose="02020603050405020304" pitchFamily="18" charset="0"/>
                <a:cs typeface="Times New Roman" panose="02020603050405020304" pitchFamily="18" charset="0"/>
              </a:rPr>
              <a:t> </a:t>
            </a:r>
            <a:r>
              <a:rPr lang="en-RU" sz="1600" dirty="0">
                <a:latin typeface="Times New Roman" panose="02020603050405020304" pitchFamily="18" charset="0"/>
                <a:cs typeface="Times New Roman" panose="02020603050405020304" pitchFamily="18" charset="0"/>
              </a:rPr>
              <a:t>жидким гелием.</a:t>
            </a:r>
          </a:p>
        </p:txBody>
      </p:sp>
      <p:sp>
        <p:nvSpPr>
          <p:cNvPr id="11" name="TextBox 10">
            <a:extLst>
              <a:ext uri="{FF2B5EF4-FFF2-40B4-BE49-F238E27FC236}">
                <a16:creationId xmlns:a16="http://schemas.microsoft.com/office/drawing/2014/main" id="{F416723C-EE0F-AE7E-8A79-F95FA1A50D9E}"/>
              </a:ext>
            </a:extLst>
          </p:cNvPr>
          <p:cNvSpPr txBox="1"/>
          <p:nvPr/>
        </p:nvSpPr>
        <p:spPr>
          <a:xfrm>
            <a:off x="395514" y="722161"/>
            <a:ext cx="5379891" cy="2800767"/>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В ядерной физике обычно </a:t>
            </a:r>
            <a:r>
              <a:rPr lang="ru-RU" sz="1600" b="1" dirty="0">
                <a:latin typeface="Times New Roman" panose="02020603050405020304" pitchFamily="18" charset="0"/>
                <a:cs typeface="Times New Roman" panose="02020603050405020304" pitchFamily="18" charset="0"/>
              </a:rPr>
              <a:t>важнее иметь максимальную светимость</a:t>
            </a:r>
            <a:r>
              <a:rPr lang="ru-RU" sz="1600" dirty="0">
                <a:latin typeface="Times New Roman" panose="02020603050405020304" pitchFamily="18" charset="0"/>
                <a:cs typeface="Times New Roman" panose="02020603050405020304" pitchFamily="18" charset="0"/>
              </a:rPr>
              <a:t>, чем максимальную энергию пучка. При этом </a:t>
            </a:r>
            <a:r>
              <a:rPr lang="ru-RU" sz="1600" kern="0" dirty="0">
                <a:solidFill>
                  <a:srgbClr val="211E1E"/>
                </a:solidFill>
                <a:latin typeface="Times New Roman" panose="02020603050405020304" pitchFamily="18" charset="0"/>
                <a:cs typeface="Times New Roman" panose="02020603050405020304" pitchFamily="18" charset="0"/>
              </a:rPr>
              <a:t>у</a:t>
            </a:r>
            <a:r>
              <a:rPr lang="ru-RU" sz="1600"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скорители, использующие электромагнитные поля на микроволновых частотах, всегда создают пучок, состоящий </a:t>
            </a:r>
            <a:r>
              <a:rPr lang="ru-RU" sz="1600" b="1"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из сгустков</a:t>
            </a:r>
            <a:r>
              <a:rPr lang="en-RU" sz="1600" dirty="0">
                <a:effectLst/>
                <a:latin typeface="Times New Roman" panose="02020603050405020304" pitchFamily="18" charset="0"/>
                <a:cs typeface="Times New Roman" panose="02020603050405020304" pitchFamily="18" charset="0"/>
              </a:rPr>
              <a:t> </a:t>
            </a:r>
            <a:r>
              <a:rPr lang="ru-RU" sz="1600" dirty="0">
                <a:effectLst/>
                <a:latin typeface="Times New Roman" panose="02020603050405020304" pitchFamily="18" charset="0"/>
                <a:cs typeface="Times New Roman" panose="02020603050405020304" pitchFamily="18" charset="0"/>
              </a:rPr>
              <a:t>(</a:t>
            </a:r>
            <a:r>
              <a:rPr lang="ru-RU" sz="1600" dirty="0" err="1">
                <a:effectLst/>
                <a:latin typeface="Times New Roman" panose="02020603050405020304" pitchFamily="18" charset="0"/>
                <a:cs typeface="Times New Roman" panose="02020603050405020304" pitchFamily="18" charset="0"/>
              </a:rPr>
              <a:t>банчей</a:t>
            </a:r>
            <a:r>
              <a:rPr lang="ru-RU" sz="1600" dirty="0">
                <a:effectLst/>
                <a:latin typeface="Times New Roman" panose="02020603050405020304" pitchFamily="18" charset="0"/>
                <a:cs typeface="Times New Roman" panose="02020603050405020304" pitchFamily="18" charset="0"/>
              </a:rPr>
              <a:t>).</a:t>
            </a:r>
          </a:p>
          <a:p>
            <a:pPr algn="just"/>
            <a:endParaRPr lang="ru-RU" sz="1600" dirty="0">
              <a:latin typeface="Times New Roman" panose="02020603050405020304" pitchFamily="18" charset="0"/>
              <a:cs typeface="Times New Roman" panose="02020603050405020304" pitchFamily="18" charset="0"/>
            </a:endParaRPr>
          </a:p>
          <a:p>
            <a:pPr algn="just"/>
            <a:r>
              <a:rPr lang="en-RU" sz="1600" dirty="0">
                <a:latin typeface="Times New Roman" panose="02020603050405020304" pitchFamily="18" charset="0"/>
                <a:cs typeface="Times New Roman" panose="02020603050405020304" pitchFamily="18" charset="0"/>
              </a:rPr>
              <a:t>Пучки </a:t>
            </a:r>
            <a:r>
              <a:rPr lang="en-RU" sz="1600" b="1" dirty="0">
                <a:latin typeface="Times New Roman" panose="02020603050405020304" pitchFamily="18" charset="0"/>
                <a:cs typeface="Times New Roman" panose="02020603050405020304" pitchFamily="18" charset="0"/>
              </a:rPr>
              <a:t>непрерывной волны</a:t>
            </a:r>
            <a:r>
              <a:rPr lang="ru-RU"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Continuous Wave)</a:t>
            </a:r>
            <a:r>
              <a:rPr lang="en-RU" sz="1600" dirty="0">
                <a:latin typeface="Times New Roman" panose="02020603050405020304" pitchFamily="18" charset="0"/>
                <a:cs typeface="Times New Roman" panose="02020603050405020304" pitchFamily="18" charset="0"/>
              </a:rPr>
              <a:t> можно получить за счет непрерывной работы ускорителя, </a:t>
            </a:r>
            <a:r>
              <a:rPr lang="ru-RU" sz="1600" dirty="0">
                <a:latin typeface="Times New Roman" panose="02020603050405020304" pitchFamily="18" charset="0"/>
                <a:cs typeface="Times New Roman" panose="02020603050405020304" pitchFamily="18" charset="0"/>
              </a:rPr>
              <a:t>что требует </a:t>
            </a:r>
            <a:r>
              <a:rPr lang="en-RU" sz="1600" dirty="0">
                <a:latin typeface="Times New Roman" panose="02020603050405020304" pitchFamily="18" charset="0"/>
                <a:cs typeface="Times New Roman" panose="02020603050405020304" pitchFamily="18" charset="0"/>
              </a:rPr>
              <a:t>непрерывн</a:t>
            </a:r>
            <a:r>
              <a:rPr lang="ru-RU" sz="1600" dirty="0">
                <a:latin typeface="Times New Roman" panose="02020603050405020304" pitchFamily="18" charset="0"/>
                <a:cs typeface="Times New Roman" panose="02020603050405020304" pitchFamily="18" charset="0"/>
              </a:rPr>
              <a:t>ой</a:t>
            </a:r>
            <a:r>
              <a:rPr lang="en-RU" sz="1600" dirty="0">
                <a:latin typeface="Times New Roman" panose="02020603050405020304" pitchFamily="18" charset="0"/>
                <a:cs typeface="Times New Roman" panose="02020603050405020304" pitchFamily="18" charset="0"/>
              </a:rPr>
              <a:t> работ</a:t>
            </a:r>
            <a:r>
              <a:rPr lang="ru-RU" sz="1600" dirty="0">
                <a:latin typeface="Times New Roman" panose="02020603050405020304" pitchFamily="18" charset="0"/>
                <a:cs typeface="Times New Roman" panose="02020603050405020304" pitchFamily="18" charset="0"/>
              </a:rPr>
              <a:t>ы</a:t>
            </a:r>
            <a:r>
              <a:rPr lang="en-RU" sz="1600" dirty="0">
                <a:latin typeface="Times New Roman" panose="02020603050405020304" pitchFamily="18" charset="0"/>
                <a:cs typeface="Times New Roman" panose="02020603050405020304" pitchFamily="18" charset="0"/>
              </a:rPr>
              <a:t> ускоряющих резонаторов </a:t>
            </a:r>
            <a:r>
              <a:rPr lang="ru-RU" sz="1600" dirty="0">
                <a:latin typeface="Times New Roman" panose="02020603050405020304" pitchFamily="18" charset="0"/>
                <a:cs typeface="Times New Roman" panose="02020603050405020304" pitchFamily="18" charset="0"/>
              </a:rPr>
              <a:t>и </a:t>
            </a:r>
            <a:r>
              <a:rPr lang="en-RU" sz="1600" dirty="0">
                <a:latin typeface="Times New Roman" panose="02020603050405020304" pitchFamily="18" charset="0"/>
                <a:cs typeface="Times New Roman" panose="02020603050405020304" pitchFamily="18" charset="0"/>
              </a:rPr>
              <a:t>при градиентах во многие МВ/м является естественной областью </a:t>
            </a:r>
            <a:r>
              <a:rPr lang="ru-RU" sz="1600" dirty="0">
                <a:latin typeface="Times New Roman" panose="02020603050405020304" pitchFamily="18" charset="0"/>
                <a:cs typeface="Times New Roman" panose="02020603050405020304" pitchFamily="18" charset="0"/>
              </a:rPr>
              <a:t>деятельности </a:t>
            </a:r>
            <a:r>
              <a:rPr lang="en-RU" sz="1600" b="1" dirty="0">
                <a:latin typeface="Times New Roman" panose="02020603050405020304" pitchFamily="18" charset="0"/>
                <a:cs typeface="Times New Roman" panose="02020603050405020304" pitchFamily="18" charset="0"/>
              </a:rPr>
              <a:t>сверхпроводящих резонаторов</a:t>
            </a:r>
            <a:r>
              <a:rPr lang="en-RU" sz="1600" dirty="0">
                <a:latin typeface="Times New Roman" panose="02020603050405020304" pitchFamily="18" charset="0"/>
                <a:cs typeface="Times New Roman" panose="02020603050405020304" pitchFamily="18" charset="0"/>
              </a:rPr>
              <a:t>.</a:t>
            </a:r>
          </a:p>
        </p:txBody>
      </p:sp>
      <p:pic>
        <p:nvPicPr>
          <p:cNvPr id="13" name="Picture 12">
            <a:extLst>
              <a:ext uri="{FF2B5EF4-FFF2-40B4-BE49-F238E27FC236}">
                <a16:creationId xmlns:a16="http://schemas.microsoft.com/office/drawing/2014/main" id="{CFF33210-12AE-D18A-ED89-C23160EAC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425" y="2572619"/>
            <a:ext cx="3282575" cy="1091749"/>
          </a:xfrm>
          <a:prstGeom prst="rect">
            <a:avLst/>
          </a:prstGeom>
        </p:spPr>
      </p:pic>
      <p:pic>
        <p:nvPicPr>
          <p:cNvPr id="15" name="Picture 14">
            <a:extLst>
              <a:ext uri="{FF2B5EF4-FFF2-40B4-BE49-F238E27FC236}">
                <a16:creationId xmlns:a16="http://schemas.microsoft.com/office/drawing/2014/main" id="{15E03D48-BF1B-C2BE-CA50-6A63D73DB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676" y="584351"/>
            <a:ext cx="2604033" cy="1592275"/>
          </a:xfrm>
          <a:prstGeom prst="rect">
            <a:avLst/>
          </a:prstGeom>
        </p:spPr>
      </p:pic>
      <p:sp>
        <p:nvSpPr>
          <p:cNvPr id="17" name="TextBox 16">
            <a:extLst>
              <a:ext uri="{FF2B5EF4-FFF2-40B4-BE49-F238E27FC236}">
                <a16:creationId xmlns:a16="http://schemas.microsoft.com/office/drawing/2014/main" id="{F6E28147-3D4E-5653-84C9-90B9BADD77D3}"/>
              </a:ext>
            </a:extLst>
          </p:cNvPr>
          <p:cNvSpPr txBox="1"/>
          <p:nvPr/>
        </p:nvSpPr>
        <p:spPr>
          <a:xfrm>
            <a:off x="7168883" y="2241937"/>
            <a:ext cx="667657" cy="369332"/>
          </a:xfrm>
          <a:prstGeom prst="rect">
            <a:avLst/>
          </a:prstGeom>
          <a:noFill/>
        </p:spPr>
        <p:txBody>
          <a:bodyPr wrap="square">
            <a:spAutoFit/>
          </a:bodyPr>
          <a:lstStyle/>
          <a:p>
            <a:pPr algn="ctr"/>
            <a:r>
              <a:rPr lang="en-RU" sz="1800" b="1" dirty="0">
                <a:solidFill>
                  <a:srgbClr val="FF0000"/>
                </a:solidFill>
                <a:latin typeface="Times New Roman" panose="02020603050405020304" pitchFamily="18" charset="0"/>
                <a:cs typeface="Times New Roman" panose="02020603050405020304" pitchFamily="18" charset="0"/>
              </a:rPr>
              <a:t>OR</a:t>
            </a:r>
            <a:endParaRPr lang="en-RU"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31" y="1664185"/>
            <a:ext cx="4952762" cy="247638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742"/>
          <a:stretch/>
        </p:blipFill>
        <p:spPr>
          <a:xfrm rot="5400000">
            <a:off x="-870996" y="1937743"/>
            <a:ext cx="5783760" cy="3686175"/>
          </a:xfrm>
          <a:prstGeom prst="rect">
            <a:avLst/>
          </a:prstGeom>
        </p:spPr>
      </p:pic>
      <p:sp>
        <p:nvSpPr>
          <p:cNvPr id="6" name="TextBox 5"/>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0D7BF3A-879F-D8A1-97FB-78F1D503130B}"/>
              </a:ext>
            </a:extLst>
          </p:cNvPr>
          <p:cNvSpPr>
            <a:spLocks noGrp="1"/>
          </p:cNvSpPr>
          <p:nvPr>
            <p:ph type="sldNum" sz="quarter" idx="12"/>
          </p:nvPr>
        </p:nvSpPr>
        <p:spPr/>
        <p:txBody>
          <a:bodyPr/>
          <a:lstStyle/>
          <a:p>
            <a:pPr>
              <a:defRPr/>
            </a:pPr>
            <a:fld id="{9240CF01-FD3B-4A0F-B71C-F47C60AF9472}" type="slidenum">
              <a:rPr lang="ru-RU" altLang="ru-RU" smtClean="0"/>
              <a:pPr>
                <a:defRPr/>
              </a:pPr>
              <a:t>29</a:t>
            </a:fld>
            <a:endParaRPr lang="ru-RU" altLang="ru-RU"/>
          </a:p>
        </p:txBody>
      </p:sp>
      <p:sp>
        <p:nvSpPr>
          <p:cNvPr id="11" name="TextBox 10">
            <a:extLst>
              <a:ext uri="{FF2B5EF4-FFF2-40B4-BE49-F238E27FC236}">
                <a16:creationId xmlns:a16="http://schemas.microsoft.com/office/drawing/2014/main" id="{659C1FF0-233E-5CFE-2123-9BAEFD0BD44E}"/>
              </a:ext>
            </a:extLst>
          </p:cNvPr>
          <p:cNvSpPr txBox="1"/>
          <p:nvPr/>
        </p:nvSpPr>
        <p:spPr>
          <a:xfrm>
            <a:off x="4114800" y="921839"/>
            <a:ext cx="4572000" cy="430887"/>
          </a:xfrm>
          <a:prstGeom prst="rect">
            <a:avLst/>
          </a:prstGeom>
          <a:noFill/>
        </p:spPr>
        <p:txBody>
          <a:bodyPr wrap="square">
            <a:spAutoFit/>
          </a:bodyPr>
          <a:lstStyle/>
          <a:p>
            <a:pPr algn="ctr"/>
            <a:r>
              <a:rPr lang="ru-RU" sz="2200" dirty="0">
                <a:latin typeface="Times New Roman" panose="02020603050405020304" pitchFamily="18" charset="0"/>
                <a:cs typeface="Times New Roman" panose="02020603050405020304" pitchFamily="18" charset="0"/>
              </a:rPr>
              <a:t>Введен в эксплуатацию в 2010 г.</a:t>
            </a:r>
          </a:p>
        </p:txBody>
      </p:sp>
      <p:sp>
        <p:nvSpPr>
          <p:cNvPr id="13" name="TextBox 12">
            <a:extLst>
              <a:ext uri="{FF2B5EF4-FFF2-40B4-BE49-F238E27FC236}">
                <a16:creationId xmlns:a16="http://schemas.microsoft.com/office/drawing/2014/main" id="{1592288E-15C7-3BB7-F002-CA5EC2E51DD7}"/>
              </a:ext>
            </a:extLst>
          </p:cNvPr>
          <p:cNvSpPr txBox="1"/>
          <p:nvPr/>
        </p:nvSpPr>
        <p:spPr>
          <a:xfrm>
            <a:off x="4114800" y="4364387"/>
            <a:ext cx="4572000" cy="2308324"/>
          </a:xfrm>
          <a:prstGeom prst="rect">
            <a:avLst/>
          </a:prstGeom>
          <a:noFill/>
        </p:spPr>
        <p:txBody>
          <a:bodyPr wrap="square">
            <a:spAutoFit/>
          </a:bodyPr>
          <a:lstStyle/>
          <a:p>
            <a:pPr algn="just"/>
            <a:r>
              <a:rPr lang="ru-RU" dirty="0">
                <a:solidFill>
                  <a:srgbClr val="000000"/>
                </a:solidFill>
                <a:latin typeface="Times New Roman" panose="02020603050405020304" pitchFamily="18" charset="0"/>
                <a:ea typeface="Times New Roman" panose="02020603050405020304" pitchFamily="18" charset="0"/>
              </a:rPr>
              <a:t>Энергии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33 </a:t>
            </a:r>
            <a:r>
              <a:rPr lang="ru-RU" sz="1800" dirty="0">
                <a:solidFill>
                  <a:srgbClr val="000000"/>
                </a:solidFill>
                <a:effectLst/>
                <a:latin typeface="Times New Roman" panose="02020603050405020304" pitchFamily="18" charset="0"/>
                <a:ea typeface="Times New Roman" panose="02020603050405020304" pitchFamily="18" charset="0"/>
              </a:rPr>
              <a:t>МэВ</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протонов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40 </a:t>
            </a:r>
            <a:r>
              <a:rPr lang="ru-RU" sz="1800" dirty="0">
                <a:solidFill>
                  <a:srgbClr val="000000"/>
                </a:solidFill>
                <a:effectLst/>
                <a:latin typeface="Times New Roman" panose="02020603050405020304" pitchFamily="18" charset="0"/>
                <a:ea typeface="Times New Roman" panose="02020603050405020304" pitchFamily="18" charset="0"/>
              </a:rPr>
              <a:t>МэВ 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&lt; 14.5 </a:t>
            </a:r>
            <a:r>
              <a:rPr lang="ru-RU" sz="1800" dirty="0">
                <a:solidFill>
                  <a:srgbClr val="000000"/>
                </a:solidFill>
                <a:effectLst/>
                <a:latin typeface="Times New Roman" panose="02020603050405020304" pitchFamily="18" charset="0"/>
                <a:ea typeface="Times New Roman" panose="02020603050405020304" pitchFamily="18" charset="0"/>
              </a:rPr>
              <a:t>МэВ/нуклон</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тяжёлых ионов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algn="just"/>
            <a:endParaRPr lang="ru-RU" dirty="0">
              <a:solidFill>
                <a:srgbClr val="000000"/>
              </a:solidFill>
              <a:latin typeface="Times New Roman" panose="02020603050405020304" pitchFamily="18" charset="0"/>
              <a:ea typeface="Times New Roman" panose="02020603050405020304" pitchFamily="18" charset="0"/>
            </a:endParaRPr>
          </a:p>
          <a:p>
            <a:pPr algn="just"/>
            <a:r>
              <a:rPr lang="ru-RU" dirty="0">
                <a:solidFill>
                  <a:srgbClr val="000000"/>
                </a:solidFill>
                <a:latin typeface="Times New Roman" panose="02020603050405020304" pitchFamily="18" charset="0"/>
                <a:ea typeface="Times New Roman" panose="02020603050405020304" pitchFamily="18" charset="0"/>
              </a:rPr>
              <a:t>Большие интенсивности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ru-RU" sz="1800" dirty="0">
                <a:solidFill>
                  <a:srgbClr val="000000"/>
                </a:solidFill>
                <a:effectLst/>
                <a:latin typeface="Times New Roman" panose="02020603050405020304" pitchFamily="18" charset="0"/>
                <a:ea typeface="Times New Roman" panose="02020603050405020304" pitchFamily="18" charset="0"/>
              </a:rPr>
              <a:t>До </a:t>
            </a:r>
            <a:r>
              <a:rPr lang="en-RU" sz="1800" dirty="0">
                <a:solidFill>
                  <a:srgbClr val="000000"/>
                </a:solidFill>
                <a:effectLst/>
                <a:latin typeface="Times New Roman" panose="02020603050405020304" pitchFamily="18" charset="0"/>
                <a:ea typeface="Times New Roman" panose="02020603050405020304" pitchFamily="18" charset="0"/>
              </a:rPr>
              <a:t>5 </a:t>
            </a:r>
            <a:r>
              <a:rPr lang="ru-RU" sz="1800" dirty="0">
                <a:solidFill>
                  <a:srgbClr val="000000"/>
                </a:solidFill>
                <a:effectLst/>
                <a:latin typeface="Times New Roman" panose="02020603050405020304" pitchFamily="18" charset="0"/>
                <a:ea typeface="Times New Roman" panose="02020603050405020304" pitchFamily="18" charset="0"/>
              </a:rPr>
              <a:t>мкА</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r>
              <a:rPr lang="en-RU" sz="1800" kern="0" dirty="0">
                <a:solidFill>
                  <a:srgbClr val="000000"/>
                </a:solidFill>
                <a:effectLst/>
                <a:latin typeface="Times New Roman" panose="02020603050405020304" pitchFamily="18" charset="0"/>
                <a:ea typeface="Times New Roman" panose="02020603050405020304" pitchFamily="18" charset="0"/>
              </a:rPr>
              <a:t>&lt; </a:t>
            </a:r>
            <a:r>
              <a:rPr lang="ru-RU" sz="1800" kern="0" dirty="0">
                <a:solidFill>
                  <a:srgbClr val="000000"/>
                </a:solidFill>
                <a:effectLst/>
                <a:latin typeface="Times New Roman" panose="02020603050405020304" pitchFamily="18" charset="0"/>
                <a:ea typeface="Times New Roman" panose="02020603050405020304" pitchFamily="18" charset="0"/>
              </a:rPr>
              <a:t>1 мкА для тяжёлых ионов</a:t>
            </a:r>
            <a:endParaRPr lang="en-RU" dirty="0"/>
          </a:p>
        </p:txBody>
      </p:sp>
    </p:spTree>
    <p:extLst>
      <p:ext uri="{BB962C8B-B14F-4D97-AF65-F5344CB8AC3E}">
        <p14:creationId xmlns:p14="http://schemas.microsoft.com/office/powerpoint/2010/main" val="146204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Ускоритель</a:t>
            </a:r>
          </a:p>
        </p:txBody>
      </p:sp>
      <p:sp>
        <p:nvSpPr>
          <p:cNvPr id="5123" name="Содержимое 2"/>
          <p:cNvSpPr>
            <a:spLocks noGrp="1"/>
          </p:cNvSpPr>
          <p:nvPr>
            <p:ph idx="1"/>
          </p:nvPr>
        </p:nvSpPr>
        <p:spPr>
          <a:xfrm>
            <a:off x="228600" y="897667"/>
            <a:ext cx="8458200" cy="5703887"/>
          </a:xfrm>
        </p:spPr>
        <p:txBody>
          <a:bodyPr/>
          <a:lstStyle/>
          <a:p>
            <a:pPr eaLnBrk="1" hangingPunct="1"/>
            <a:r>
              <a:rPr lang="ru-RU" altLang="ru-RU" sz="2000" b="1" dirty="0">
                <a:latin typeface="Times New Roman" panose="02020603050405020304" pitchFamily="18" charset="0"/>
                <a:cs typeface="Times New Roman" panose="02020603050405020304" pitchFamily="18" charset="0"/>
              </a:rPr>
              <a:t>Основными источниками пробных частиц являются ускорители.</a:t>
            </a:r>
          </a:p>
          <a:p>
            <a:pPr eaLnBrk="1" hangingPunct="1"/>
            <a:r>
              <a:rPr lang="ru-RU" altLang="ru-RU" sz="2000" b="1" dirty="0">
                <a:latin typeface="Times New Roman" panose="02020603050405020304" pitchFamily="18" charset="0"/>
                <a:cs typeface="Times New Roman" panose="02020603050405020304" pitchFamily="18" charset="0"/>
              </a:rPr>
              <a:t>Ускоритель позволяет сформировать пучок частиц с требуемыми для эксперимента характеристиками (энергией, интенсивностью, поляризацией, пространственными характеристиками и т. д.). </a:t>
            </a:r>
          </a:p>
          <a:p>
            <a:pPr eaLnBrk="1" hangingPunct="1"/>
            <a:r>
              <a:rPr lang="ru-RU" altLang="ru-RU" sz="2000" b="1" dirty="0">
                <a:latin typeface="Times New Roman" panose="02020603050405020304" pitchFamily="18" charset="0"/>
                <a:cs typeface="Times New Roman" panose="02020603050405020304" pitchFamily="18" charset="0"/>
              </a:rPr>
              <a:t>В ускорителях могут ускоряться античастицы (позитроны, антипротоны).</a:t>
            </a:r>
          </a:p>
          <a:p>
            <a:pPr eaLnBrk="1" hangingPunct="1"/>
            <a:r>
              <a:rPr lang="ru-RU" altLang="ru-RU" sz="2000" b="1" dirty="0">
                <a:latin typeface="Times New Roman" panose="02020603050405020304" pitchFamily="18" charset="0"/>
                <a:cs typeface="Times New Roman" panose="02020603050405020304" pitchFamily="18" charset="0"/>
              </a:rPr>
              <a:t>Ускорители различаются конструкцией, типом ускоряемых частиц, характеристиками пучка (энергией, интенсивностью и др.).</a:t>
            </a:r>
          </a:p>
          <a:p>
            <a:pPr eaLnBrk="1" hangingPunct="1"/>
            <a:r>
              <a:rPr lang="ru-RU" altLang="ru-RU" sz="2000" b="1" dirty="0">
                <a:latin typeface="Times New Roman" panose="02020603050405020304" pitchFamily="18" charset="0"/>
                <a:cs typeface="Times New Roman" panose="02020603050405020304" pitchFamily="18" charset="0"/>
              </a:rPr>
              <a:t>Наиболее распространены ускорители электронов и протонов. </a:t>
            </a:r>
          </a:p>
          <a:p>
            <a:pPr eaLnBrk="1" hangingPunct="1"/>
            <a:r>
              <a:rPr lang="ru-RU" altLang="ru-RU" sz="2000" b="1" dirty="0">
                <a:latin typeface="Times New Roman" panose="02020603050405020304" pitchFamily="18" charset="0"/>
                <a:cs typeface="Times New Roman" panose="02020603050405020304" pitchFamily="18" charset="0"/>
              </a:rPr>
              <a:t>Есть ускорители более тяжёлых частиц – дейтронов, </a:t>
            </a:r>
            <a:r>
              <a:rPr lang="el-GR" altLang="ru-RU" sz="2000" b="1" dirty="0">
                <a:latin typeface="Times New Roman" panose="02020603050405020304" pitchFamily="18" charset="0"/>
                <a:cs typeface="Times New Roman" panose="02020603050405020304" pitchFamily="18" charset="0"/>
              </a:rPr>
              <a:t>α-</a:t>
            </a:r>
            <a:r>
              <a:rPr lang="ru-RU" altLang="ru-RU" sz="2000" b="1" dirty="0">
                <a:latin typeface="Times New Roman" panose="02020603050405020304" pitchFamily="18" charset="0"/>
                <a:cs typeface="Times New Roman" panose="02020603050405020304" pitchFamily="18" charset="0"/>
              </a:rPr>
              <a:t>частиц, а также ионов других ядер, в том числе и тяжёлых, таких как уран. </a:t>
            </a:r>
          </a:p>
          <a:p>
            <a:pPr eaLnBrk="1" hangingPunct="1"/>
            <a:r>
              <a:rPr lang="ru-RU" altLang="ru-RU" sz="2000" b="1" dirty="0">
                <a:latin typeface="Times New Roman" panose="02020603050405020304" pitchFamily="18" charset="0"/>
                <a:cs typeface="Times New Roman" panose="02020603050405020304" pitchFamily="18" charset="0"/>
              </a:rPr>
              <a:t>Современные ускорители высокой энергии имеют системы генерации пучков вторичных частиц — </a:t>
            </a:r>
            <a:r>
              <a:rPr lang="ru-RU" altLang="ru-RU" sz="2000" b="1" i="1" dirty="0">
                <a:latin typeface="Times New Roman" panose="02020603050405020304" pitchFamily="18" charset="0"/>
                <a:cs typeface="Times New Roman" panose="02020603050405020304" pitchFamily="18" charset="0"/>
              </a:rPr>
              <a:t>каонов</a:t>
            </a:r>
            <a:r>
              <a:rPr lang="ru-RU" altLang="ru-RU" sz="2000" b="1" dirty="0">
                <a:latin typeface="Times New Roman" panose="02020603050405020304" pitchFamily="18" charset="0"/>
                <a:cs typeface="Times New Roman" panose="02020603050405020304" pitchFamily="18" charset="0"/>
              </a:rPr>
              <a:t> </a:t>
            </a:r>
            <a:r>
              <a:rPr lang="en-US" altLang="ru-RU" sz="2000" b="1"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K</a:t>
            </a:r>
            <a:r>
              <a:rPr lang="el-GR" altLang="ru-RU" sz="2000" b="1" i="1" baseline="30000"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 </a:t>
            </a:r>
            <a:r>
              <a:rPr lang="ru-RU" altLang="ru-RU" sz="2000" b="1" i="1" dirty="0">
                <a:latin typeface="Times New Roman" panose="02020603050405020304" pitchFamily="18" charset="0"/>
                <a:cs typeface="Times New Roman" panose="02020603050405020304" pitchFamily="18" charset="0"/>
              </a:rPr>
              <a:t>пионов (</a:t>
            </a:r>
            <a:r>
              <a:rPr lang="el-GR" altLang="ru-RU" sz="2000" b="1" i="1" dirty="0">
                <a:latin typeface="Times New Roman" panose="02020603050405020304" pitchFamily="18" charset="0"/>
                <a:cs typeface="Times New Roman" panose="02020603050405020304" pitchFamily="18" charset="0"/>
              </a:rPr>
              <a:t>π</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мюонов (</a:t>
            </a:r>
            <a:r>
              <a:rPr lang="el-GR" altLang="ru-RU" sz="2000" b="1" i="1" dirty="0">
                <a:latin typeface="Times New Roman" panose="02020603050405020304" pitchFamily="18" charset="0"/>
                <a:cs typeface="Times New Roman" panose="02020603050405020304" pitchFamily="18" charset="0"/>
              </a:rPr>
              <a:t>μ</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нейтрино</a:t>
            </a:r>
            <a:r>
              <a:rPr lang="el-GR" altLang="ru-RU" sz="2000" b="1" i="1" dirty="0">
                <a:latin typeface="Times New Roman" panose="02020603050405020304" pitchFamily="18" charset="0"/>
                <a:cs typeface="Times New Roman" panose="02020603050405020304" pitchFamily="18" charset="0"/>
              </a:rPr>
              <a:t>,</a:t>
            </a:r>
            <a:r>
              <a:rPr lang="ru-RU" altLang="ru-RU" sz="2000" b="1" i="1" dirty="0">
                <a:latin typeface="Times New Roman" panose="02020603050405020304" pitchFamily="18" charset="0"/>
                <a:cs typeface="Times New Roman" panose="02020603050405020304" pitchFamily="18" charset="0"/>
              </a:rPr>
              <a:t> антинейтрино</a:t>
            </a:r>
            <a:r>
              <a:rPr lang="el-GR" altLang="ru-RU" sz="2000" b="1" dirty="0">
                <a:latin typeface="Times New Roman" panose="02020603050405020304" pitchFamily="18" charset="0"/>
                <a:cs typeface="Times New Roman" panose="02020603050405020304" pitchFamily="18" charset="0"/>
              </a:rPr>
              <a:t> </a:t>
            </a:r>
            <a:r>
              <a:rPr lang="ru-RU" altLang="ru-RU" sz="2000" b="1" dirty="0">
                <a:latin typeface="Times New Roman" panose="02020603050405020304" pitchFamily="18" charset="0"/>
                <a:cs typeface="Times New Roman" panose="02020603050405020304" pitchFamily="18" charset="0"/>
              </a:rPr>
              <a:t>и др.</a:t>
            </a:r>
          </a:p>
          <a:p>
            <a:pPr eaLnBrk="1" hangingPunct="1"/>
            <a:r>
              <a:rPr lang="ru-RU" altLang="ru-RU" sz="2000" b="1" dirty="0">
                <a:latin typeface="Times New Roman" panose="02020603050405020304" pitchFamily="18" charset="0"/>
                <a:cs typeface="Times New Roman" panose="02020603050405020304" pitchFamily="18" charset="0"/>
              </a:rPr>
              <a:t>В ускорителях увеличение энергии заряженных частиц происходит под действием электрического поля, направленного вдоль импульса частицы.</a:t>
            </a:r>
          </a:p>
        </p:txBody>
      </p:sp>
      <p:sp>
        <p:nvSpPr>
          <p:cNvPr id="2" name="Slide Number Placeholder 1">
            <a:extLst>
              <a:ext uri="{FF2B5EF4-FFF2-40B4-BE49-F238E27FC236}">
                <a16:creationId xmlns:a16="http://schemas.microsoft.com/office/drawing/2014/main" id="{399FFE4A-F256-80F2-9867-29E2C12520F3}"/>
              </a:ext>
            </a:extLst>
          </p:cNvPr>
          <p:cNvSpPr>
            <a:spLocks noGrp="1"/>
          </p:cNvSpPr>
          <p:nvPr>
            <p:ph type="sldNum" sz="quarter" idx="12"/>
          </p:nvPr>
        </p:nvSpPr>
        <p:spPr/>
        <p:txBody>
          <a:bodyPr/>
          <a:lstStyle/>
          <a:p>
            <a:pPr>
              <a:defRPr/>
            </a:pPr>
            <a:fld id="{9240CF01-FD3B-4A0F-B71C-F47C60AF9472}"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673101"/>
            <a:ext cx="7772400" cy="827088"/>
          </a:xfrm>
        </p:spPr>
        <p:txBody>
          <a:bodyPr/>
          <a:lstStyle/>
          <a:p>
            <a:pPr eaLnBrk="1" hangingPunct="1"/>
            <a:r>
              <a:rPr lang="ru-RU" altLang="ru-RU" b="1" dirty="0">
                <a:solidFill>
                  <a:srgbClr val="FFFF66"/>
                </a:solidFill>
                <a:latin typeface="Times New Roman" panose="02020603050405020304" pitchFamily="18" charset="0"/>
              </a:rPr>
              <a:t>Циклические ускорители</a:t>
            </a:r>
          </a:p>
        </p:txBody>
      </p:sp>
      <p:sp>
        <p:nvSpPr>
          <p:cNvPr id="3" name="TextBox 2">
            <a:extLst>
              <a:ext uri="{FF2B5EF4-FFF2-40B4-BE49-F238E27FC236}">
                <a16:creationId xmlns:a16="http://schemas.microsoft.com/office/drawing/2014/main" id="{60C9ED8E-17E5-D9C5-C034-E2EFAE7BA841}"/>
              </a:ext>
            </a:extLst>
          </p:cNvPr>
          <p:cNvSpPr txBox="1"/>
          <p:nvPr/>
        </p:nvSpPr>
        <p:spPr>
          <a:xfrm>
            <a:off x="761134" y="2182505"/>
            <a:ext cx="7621732" cy="2492990"/>
          </a:xfrm>
          <a:prstGeom prst="rect">
            <a:avLst/>
          </a:prstGeom>
          <a:noFill/>
        </p:spPr>
        <p:txBody>
          <a:bodyPr wrap="square">
            <a:spAutoFit/>
          </a:bodyPr>
          <a:lstStyle/>
          <a:p>
            <a:r>
              <a:rPr lang="ru-RU" sz="2600" b="1" dirty="0">
                <a:solidFill>
                  <a:schemeClr val="bg1"/>
                </a:solidFill>
                <a:latin typeface="Times New Roman" panose="02020603050405020304" pitchFamily="18" charset="0"/>
                <a:cs typeface="Times New Roman" panose="02020603050405020304" pitchFamily="18" charset="0"/>
              </a:rPr>
              <a:t>Вместо однократного прохождения последовательности ускоряющих зазоров частица </a:t>
            </a:r>
            <a:r>
              <a:rPr lang="ru-RU" sz="2600" b="1" i="1" dirty="0">
                <a:solidFill>
                  <a:schemeClr val="bg1"/>
                </a:solidFill>
                <a:latin typeface="Times New Roman" panose="02020603050405020304" pitchFamily="18" charset="0"/>
                <a:cs typeface="Times New Roman" panose="02020603050405020304" pitchFamily="18" charset="0"/>
              </a:rPr>
              <a:t>многократно</a:t>
            </a:r>
            <a:r>
              <a:rPr lang="ru-RU" sz="2600" b="1" dirty="0">
                <a:solidFill>
                  <a:schemeClr val="bg1"/>
                </a:solidFill>
                <a:latin typeface="Times New Roman" panose="02020603050405020304" pitchFamily="18" charset="0"/>
                <a:cs typeface="Times New Roman" panose="02020603050405020304" pitchFamily="18" charset="0"/>
              </a:rPr>
              <a:t> проходит лишь </a:t>
            </a:r>
            <a:r>
              <a:rPr lang="ru-RU" sz="2600" b="1" i="1" dirty="0">
                <a:solidFill>
                  <a:schemeClr val="bg1"/>
                </a:solidFill>
                <a:latin typeface="Times New Roman" panose="02020603050405020304" pitchFamily="18" charset="0"/>
                <a:cs typeface="Times New Roman" panose="02020603050405020304" pitchFamily="18" charset="0"/>
              </a:rPr>
              <a:t>один-два зазора</a:t>
            </a:r>
            <a:r>
              <a:rPr lang="ru-RU" sz="2600" b="1" dirty="0">
                <a:solidFill>
                  <a:schemeClr val="bg1"/>
                </a:solidFill>
                <a:latin typeface="Times New Roman" panose="02020603050405020304" pitchFamily="18" charset="0"/>
                <a:cs typeface="Times New Roman" panose="02020603050405020304" pitchFamily="18" charset="0"/>
              </a:rPr>
              <a:t>, попадая в них тогда, когда поле является ускоряющим. Частицу периодически возвращают в зазор с помощью </a:t>
            </a:r>
            <a:r>
              <a:rPr lang="ru-RU" sz="2600" b="1" i="1" dirty="0">
                <a:solidFill>
                  <a:schemeClr val="bg1"/>
                </a:solidFill>
                <a:latin typeface="Times New Roman" panose="02020603050405020304" pitchFamily="18" charset="0"/>
                <a:cs typeface="Times New Roman" panose="02020603050405020304" pitchFamily="18" charset="0"/>
              </a:rPr>
              <a:t>магнитного поля</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6" descr="http://nuclphys.sinp.msu.ru/experiment/accelerators/images/fa04a.gif"/>
          <p:cNvPicPr>
            <a:picLocks noChangeAspect="1" noChangeArrowheads="1"/>
          </p:cNvPicPr>
          <p:nvPr/>
        </p:nvPicPr>
        <p:blipFill rotWithShape="1">
          <a:blip r:embed="rId2">
            <a:extLst>
              <a:ext uri="{28A0092B-C50C-407E-A947-70E740481C1C}">
                <a14:useLocalDpi xmlns:a14="http://schemas.microsoft.com/office/drawing/2010/main" val="0"/>
              </a:ext>
            </a:extLst>
          </a:blip>
          <a:srcRect t="6037" b="3578"/>
          <a:stretch/>
        </p:blipFill>
        <p:spPr bwMode="auto">
          <a:xfrm>
            <a:off x="719688" y="2692523"/>
            <a:ext cx="2915419" cy="28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8" descr="http://nuclphys.sinp.msu.ru/experiment/accelerators/images/fa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3" y="482723"/>
            <a:ext cx="344040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1"/>
          <p:cNvSpPr txBox="1">
            <a:spLocks noChangeArrowheads="1"/>
          </p:cNvSpPr>
          <p:nvPr/>
        </p:nvSpPr>
        <p:spPr bwMode="auto">
          <a:xfrm>
            <a:off x="217714" y="5473005"/>
            <a:ext cx="457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1 - источник тяжелых заряженных частиц,</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2 - орбита ускоряемой частицы,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3 - ускоряющие электроды (</a:t>
            </a:r>
            <a:r>
              <a:rPr lang="ru-RU" altLang="ru-RU" sz="1400" dirty="0" err="1">
                <a:solidFill>
                  <a:srgbClr val="7030A0"/>
                </a:solidFill>
                <a:latin typeface="Times New Roman" panose="02020603050405020304" pitchFamily="18" charset="0"/>
                <a:cs typeface="Times New Roman" panose="02020603050405020304" pitchFamily="18" charset="0"/>
              </a:rPr>
              <a:t>дуанты</a:t>
            </a:r>
            <a:r>
              <a:rPr lang="ru-RU" altLang="ru-RU" sz="1400" dirty="0">
                <a:solidFill>
                  <a:srgbClr val="7030A0"/>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4 - генератор ускоряющего поля,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5 - электромагнит.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Стрелки показывают силовые линии магнитного поля.</a:t>
            </a:r>
          </a:p>
        </p:txBody>
      </p:sp>
      <p:sp>
        <p:nvSpPr>
          <p:cNvPr id="2" name="Slide Number Placeholder 1">
            <a:extLst>
              <a:ext uri="{FF2B5EF4-FFF2-40B4-BE49-F238E27FC236}">
                <a16:creationId xmlns:a16="http://schemas.microsoft.com/office/drawing/2014/main" id="{5F07B1B3-A02A-D9D7-003B-2064B0B946DD}"/>
              </a:ext>
            </a:extLst>
          </p:cNvPr>
          <p:cNvSpPr>
            <a:spLocks noGrp="1"/>
          </p:cNvSpPr>
          <p:nvPr>
            <p:ph type="sldNum" sz="quarter" idx="12"/>
          </p:nvPr>
        </p:nvSpPr>
        <p:spPr/>
        <p:txBody>
          <a:bodyPr/>
          <a:lstStyle/>
          <a:p>
            <a:pPr>
              <a:defRPr/>
            </a:pPr>
            <a:fld id="{9240CF01-FD3B-4A0F-B71C-F47C60AF9472}" type="slidenum">
              <a:rPr lang="ru-RU" altLang="ru-RU" smtClean="0"/>
              <a:pPr>
                <a:defRPr/>
              </a:pPr>
              <a:t>31</a:t>
            </a:fld>
            <a:endParaRPr lang="ru-RU" altLang="ru-RU" dirty="0"/>
          </a:p>
        </p:txBody>
      </p:sp>
      <p:sp>
        <p:nvSpPr>
          <p:cNvPr id="3" name="Заголовок 1">
            <a:extLst>
              <a:ext uri="{FF2B5EF4-FFF2-40B4-BE49-F238E27FC236}">
                <a16:creationId xmlns:a16="http://schemas.microsoft.com/office/drawing/2014/main" id="{4C48F72D-7835-A126-657A-266C136D6FB1}"/>
              </a:ext>
            </a:extLst>
          </p:cNvPr>
          <p:cNvSpPr>
            <a:spLocks noGrp="1"/>
          </p:cNvSpPr>
          <p:nvPr>
            <p:ph type="title"/>
          </p:nvPr>
        </p:nvSpPr>
        <p:spPr>
          <a:xfrm>
            <a:off x="457200" y="0"/>
            <a:ext cx="8229600" cy="72946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5" name="TextBox 4">
            <a:extLst>
              <a:ext uri="{FF2B5EF4-FFF2-40B4-BE49-F238E27FC236}">
                <a16:creationId xmlns:a16="http://schemas.microsoft.com/office/drawing/2014/main" id="{1D0F9E3F-FC87-0D4F-BF31-2E9AA48307A1}"/>
              </a:ext>
            </a:extLst>
          </p:cNvPr>
          <p:cNvSpPr txBox="1"/>
          <p:nvPr/>
        </p:nvSpPr>
        <p:spPr>
          <a:xfrm>
            <a:off x="4137081" y="633709"/>
            <a:ext cx="4868580" cy="5170646"/>
          </a:xfrm>
          <a:prstGeom prst="rect">
            <a:avLst/>
          </a:prstGeom>
          <a:noFill/>
        </p:spPr>
        <p:txBody>
          <a:bodyPr wrap="square">
            <a:spAutoFit/>
          </a:bodyPr>
          <a:lstStyle/>
          <a:p>
            <a:r>
              <a:rPr lang="ru-RU" sz="22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Ц</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иклический</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ускоритель</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нерелятивистских</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тяжёлых заряженных частиц (протонов, ионов), в котором частицы двигаются в постоянном и однородном магнитном поле, а для их ускорения используется высокочастотное электрическое поле неизменной частоты. Тяжелые заряженные частицы попадают в камеру из инжектора вблизи центра камеры и ускоряются  переменным полем фиксированной частоты, приложенным к ускоряющим электродам (</a:t>
            </a:r>
            <a:r>
              <a:rPr lang="ru-RU" sz="22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дуантам</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dirty="0">
                <a:solidFill>
                  <a:schemeClr val="accent2"/>
                </a:solidFill>
                <a:effectLst/>
                <a:latin typeface="Times New Roman" panose="02020603050405020304" pitchFamily="18" charset="0"/>
                <a:cs typeface="Times New Roman" panose="02020603050405020304" pitchFamily="18" charset="0"/>
              </a:rPr>
              <a:t> </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4B0EDEEC-599F-9F92-ED80-860541088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550" y="5899691"/>
            <a:ext cx="9144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0F89394-5270-CA15-CC32-1DD9D4A91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775" y="5899691"/>
            <a:ext cx="1397000" cy="520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62D5F4-9AF3-B4BC-4041-E743526EEC35}"/>
              </a:ext>
            </a:extLst>
          </p:cNvPr>
          <p:cNvSpPr txBox="1"/>
          <p:nvPr/>
        </p:nvSpPr>
        <p:spPr>
          <a:xfrm>
            <a:off x="4789715" y="6483350"/>
            <a:ext cx="3236686" cy="307777"/>
          </a:xfrm>
          <a:prstGeom prst="rect">
            <a:avLst/>
          </a:prstGeom>
          <a:noFill/>
        </p:spPr>
        <p:txBody>
          <a:bodyPr wrap="square">
            <a:spAutoFit/>
          </a:bodyPr>
          <a:lstStyle/>
          <a:p>
            <a:pPr algn="ctr"/>
            <a:r>
              <a:rPr lang="el-GR" sz="1400" b="0" i="0" u="none" strike="noStrike" dirty="0">
                <a:solidFill>
                  <a:srgbClr val="000000"/>
                </a:solidFill>
                <a:effectLst/>
                <a:latin typeface="Times New Roman" panose="02020603050405020304" pitchFamily="18" charset="0"/>
                <a:cs typeface="Times New Roman" panose="02020603050405020304" pitchFamily="18" charset="0"/>
              </a:rPr>
              <a:t>γ ≈ 1 </a:t>
            </a:r>
            <a:r>
              <a:rPr lang="ru-RU" sz="1400" b="0" i="0" u="none" strike="noStrike" dirty="0">
                <a:solidFill>
                  <a:srgbClr val="000000"/>
                </a:solidFill>
                <a:effectLst/>
                <a:latin typeface="Times New Roman" panose="02020603050405020304" pitchFamily="18" charset="0"/>
                <a:cs typeface="Times New Roman" panose="02020603050405020304" pitchFamily="18" charset="0"/>
              </a:rPr>
              <a:t>для нерелятивистской частицы </a:t>
            </a:r>
            <a:endParaRPr lang="en-RU"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Заголовок 1"/>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3" name="Содержимое 2"/>
          <p:cNvSpPr>
            <a:spLocks noGrp="1"/>
          </p:cNvSpPr>
          <p:nvPr>
            <p:ph idx="1"/>
          </p:nvPr>
        </p:nvSpPr>
        <p:spPr>
          <a:xfrm>
            <a:off x="3591124" y="5400839"/>
            <a:ext cx="5435600" cy="1322581"/>
          </a:xfrm>
        </p:spPr>
        <p:txBody>
          <a:bodyPr/>
          <a:lstStyle/>
          <a:p>
            <a:pPr marL="0" indent="0" algn="ctr" eaLnBrk="1" hangingPunct="1">
              <a:buNone/>
              <a:defRPr/>
            </a:pPr>
            <a:r>
              <a:rPr lang="ru-RU" sz="1800" dirty="0">
                <a:solidFill>
                  <a:schemeClr val="tx2"/>
                </a:solidFill>
                <a:latin typeface="Times New Roman" pitchFamily="18" charset="0"/>
                <a:cs typeface="Times New Roman" pitchFamily="18" charset="0"/>
              </a:rPr>
              <a:t>С. </a:t>
            </a:r>
            <a:r>
              <a:rPr lang="ru-RU" sz="1800" dirty="0" err="1">
                <a:solidFill>
                  <a:schemeClr val="tx2"/>
                </a:solidFill>
                <a:latin typeface="Times New Roman" pitchFamily="18" charset="0"/>
                <a:cs typeface="Times New Roman" pitchFamily="18" charset="0"/>
              </a:rPr>
              <a:t>Ливингстоун</a:t>
            </a:r>
            <a:r>
              <a:rPr lang="ru-RU" sz="1800" dirty="0">
                <a:solidFill>
                  <a:schemeClr val="tx2"/>
                </a:solidFill>
                <a:latin typeface="Times New Roman" pitchFamily="18" charset="0"/>
                <a:cs typeface="Times New Roman" pitchFamily="18" charset="0"/>
              </a:rPr>
              <a:t> и Э. </a:t>
            </a:r>
            <a:r>
              <a:rPr lang="ru-RU" sz="1800" dirty="0" err="1">
                <a:solidFill>
                  <a:schemeClr val="tx2"/>
                </a:solidFill>
                <a:latin typeface="Times New Roman" pitchFamily="18" charset="0"/>
                <a:cs typeface="Times New Roman" pitchFamily="18" charset="0"/>
              </a:rPr>
              <a:t>Лоуренс</a:t>
            </a:r>
            <a:r>
              <a:rPr lang="ru-RU" sz="1800" dirty="0">
                <a:solidFill>
                  <a:schemeClr val="tx2"/>
                </a:solidFill>
                <a:latin typeface="Times New Roman" pitchFamily="18" charset="0"/>
                <a:cs typeface="Times New Roman" pitchFamily="18" charset="0"/>
              </a:rPr>
              <a:t> у 27-дюймового циклотрона, который широко использовался в экспериментальных исследованиях ядерных реакций и искусственной радиоактивности</a:t>
            </a:r>
          </a:p>
        </p:txBody>
      </p:sp>
      <p:pic>
        <p:nvPicPr>
          <p:cNvPr id="25604" name="Picture 2" descr="Ливингстоун и Лоурен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021" y="2015539"/>
            <a:ext cx="4255806" cy="338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E963971-5954-A0EE-729C-17FBF4791C08}"/>
              </a:ext>
            </a:extLst>
          </p:cNvPr>
          <p:cNvSpPr>
            <a:spLocks noGrp="1"/>
          </p:cNvSpPr>
          <p:nvPr>
            <p:ph type="sldNum" sz="quarter" idx="12"/>
          </p:nvPr>
        </p:nvSpPr>
        <p:spPr/>
        <p:txBody>
          <a:bodyPr/>
          <a:lstStyle/>
          <a:p>
            <a:pPr>
              <a:defRPr/>
            </a:pPr>
            <a:fld id="{9240CF01-FD3B-4A0F-B71C-F47C60AF9472}" type="slidenum">
              <a:rPr lang="ru-RU" altLang="ru-RU" smtClean="0"/>
              <a:pPr>
                <a:defRPr/>
              </a:pPr>
              <a:t>32</a:t>
            </a:fld>
            <a:endParaRPr lang="ru-RU" altLang="ru-RU" dirty="0"/>
          </a:p>
        </p:txBody>
      </p:sp>
      <p:pic>
        <p:nvPicPr>
          <p:cNvPr id="3076" name="Picture 4">
            <a:extLst>
              <a:ext uri="{FF2B5EF4-FFF2-40B4-BE49-F238E27FC236}">
                <a16:creationId xmlns:a16="http://schemas.microsoft.com/office/drawing/2014/main" id="{0A90D9C4-8ACF-A258-79E5-2A6B1291C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73" y="2015539"/>
            <a:ext cx="2463800" cy="338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AC96C2-9DF0-A6C2-FFE8-EBE8B6E86D06}"/>
              </a:ext>
            </a:extLst>
          </p:cNvPr>
          <p:cNvSpPr txBox="1"/>
          <p:nvPr/>
        </p:nvSpPr>
        <p:spPr>
          <a:xfrm>
            <a:off x="788816" y="5515890"/>
            <a:ext cx="2300514" cy="646331"/>
          </a:xfrm>
          <a:prstGeom prst="rect">
            <a:avLst/>
          </a:prstGeom>
          <a:noFill/>
        </p:spPr>
        <p:txBody>
          <a:bodyPr wrap="square">
            <a:spAutoFit/>
          </a:bodyPr>
          <a:lstStyle/>
          <a:p>
            <a:pPr algn="ctr"/>
            <a:r>
              <a:rPr lang="ru-RU" b="0" i="0" u="none" strike="noStrike" dirty="0">
                <a:solidFill>
                  <a:srgbClr val="000000"/>
                </a:solidFill>
                <a:effectLst/>
                <a:latin typeface="Times New Roman" panose="02020603050405020304" pitchFamily="18" charset="0"/>
                <a:cs typeface="Times New Roman" panose="02020603050405020304" pitchFamily="18" charset="0"/>
              </a:rPr>
              <a:t>Первая работающая модель циклотрона</a:t>
            </a:r>
            <a:endParaRPr lang="en-RU"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6026CDC-8577-E5B0-E43E-D284742956BC}"/>
              </a:ext>
            </a:extLst>
          </p:cNvPr>
          <p:cNvSpPr txBox="1"/>
          <p:nvPr/>
        </p:nvSpPr>
        <p:spPr>
          <a:xfrm>
            <a:off x="275771" y="884825"/>
            <a:ext cx="8750953" cy="1015663"/>
          </a:xfrm>
          <a:prstGeom prst="rect">
            <a:avLst/>
          </a:prstGeom>
          <a:noFill/>
        </p:spPr>
        <p:txBody>
          <a:bodyPr wrap="square">
            <a:spAutoFit/>
          </a:bodyPr>
          <a:lstStyle/>
          <a:p>
            <a:pPr algn="ctr"/>
            <a:r>
              <a:rPr lang="ru-RU" sz="2000" b="1" dirty="0">
                <a:solidFill>
                  <a:schemeClr val="tx2"/>
                </a:solidFill>
                <a:latin typeface="Times New Roman" panose="02020603050405020304" pitchFamily="18" charset="0"/>
                <a:cs typeface="Times New Roman" panose="02020603050405020304" pitchFamily="18" charset="0"/>
              </a:rPr>
              <a:t>1939 г.</a:t>
            </a:r>
            <a:r>
              <a:rPr lang="ru-RU" sz="2000" dirty="0">
                <a:solidFill>
                  <a:schemeClr val="tx2"/>
                </a:solidFill>
                <a:latin typeface="Times New Roman" panose="02020603050405020304" pitchFamily="18" charset="0"/>
                <a:cs typeface="Times New Roman" panose="02020603050405020304" pitchFamily="18" charset="0"/>
              </a:rPr>
              <a:t> Э. Лоуренс</a:t>
            </a:r>
            <a:r>
              <a:rPr lang="en-US" sz="2000" dirty="0">
                <a:solidFill>
                  <a:schemeClr val="tx2"/>
                </a:solidFill>
                <a:latin typeface="Times New Roman" panose="02020603050405020304" pitchFamily="18" charset="0"/>
                <a:cs typeface="Times New Roman" pitchFamily="18" charset="0"/>
              </a:rPr>
              <a:t>, </a:t>
            </a:r>
            <a:r>
              <a:rPr lang="ru-RU" sz="2000" dirty="0">
                <a:solidFill>
                  <a:schemeClr val="tx2"/>
                </a:solidFill>
                <a:latin typeface="Times New Roman" panose="02020603050405020304" pitchFamily="18" charset="0"/>
                <a:cs typeface="Times New Roman" panose="02020603050405020304" pitchFamily="18" charset="0"/>
              </a:rPr>
              <a:t>Нобелевская премия по физике</a:t>
            </a:r>
            <a:r>
              <a:rPr lang="en-US" sz="2000" dirty="0">
                <a:solidFill>
                  <a:schemeClr val="tx2"/>
                </a:solidFill>
                <a:latin typeface="Times New Roman" panose="02020603050405020304" pitchFamily="18" charset="0"/>
                <a:cs typeface="Times New Roman" panose="02020603050405020304" pitchFamily="18" charset="0"/>
              </a:rPr>
              <a:t>:</a:t>
            </a:r>
            <a:r>
              <a:rPr lang="ru-RU" sz="2000" dirty="0">
                <a:solidFill>
                  <a:schemeClr val="tx2"/>
                </a:solidFill>
                <a:latin typeface="Times New Roman" panose="02020603050405020304" pitchFamily="18" charset="0"/>
                <a:cs typeface="Times New Roman" panose="02020603050405020304" pitchFamily="18" charset="0"/>
              </a:rPr>
              <a:t> «</a:t>
            </a:r>
            <a:r>
              <a:rPr lang="en-RU" sz="2000" dirty="0">
                <a:solidFill>
                  <a:schemeClr val="tx2"/>
                </a:solidFill>
                <a:latin typeface="Times New Roman" panose="02020603050405020304" pitchFamily="18" charset="0"/>
                <a:cs typeface="Times New Roman" panose="02020603050405020304" pitchFamily="18" charset="0"/>
              </a:rPr>
              <a:t>За изобретение и усовершенствование циклотрона и за полученные с его помощью результаты, особенно в отношении искусственных радиоактивных элементов</a:t>
            </a:r>
            <a:r>
              <a:rPr lang="ru-RU" sz="2000" dirty="0">
                <a:solidFill>
                  <a:schemeClr val="tx2"/>
                </a:solidFill>
                <a:latin typeface="Times New Roman" panose="02020603050405020304" pitchFamily="18" charset="0"/>
                <a:cs typeface="Times New Roman" panose="02020603050405020304" pitchFamily="18" charset="0"/>
              </a:rPr>
              <a:t>»</a:t>
            </a:r>
            <a:endParaRPr lang="en-RU"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endParaRPr lang="ru-RU" dirty="0">
              <a:latin typeface="Times New Roman" panose="02020603050405020304" pitchFamily="18" charset="0"/>
            </a:endParaRPr>
          </a:p>
          <a:p>
            <a:endParaRPr lang="ru-RU" dirty="0"/>
          </a:p>
        </p:txBody>
      </p:sp>
      <p:pic>
        <p:nvPicPr>
          <p:cNvPr id="4" name="Рисунок 3"/>
          <p:cNvPicPr>
            <a:picLocks noChangeAspect="1"/>
          </p:cNvPicPr>
          <p:nvPr/>
        </p:nvPicPr>
        <p:blipFill rotWithShape="1">
          <a:blip r:embed="rId2"/>
          <a:srcRect l="8277" t="9811" r="9361" b="1875"/>
          <a:stretch/>
        </p:blipFill>
        <p:spPr>
          <a:xfrm>
            <a:off x="214549" y="2108199"/>
            <a:ext cx="4763851" cy="3657600"/>
          </a:xfrm>
          <a:prstGeom prst="rect">
            <a:avLst/>
          </a:prstGeom>
        </p:spPr>
      </p:pic>
      <p:sp>
        <p:nvSpPr>
          <p:cNvPr id="2" name="Slide Number Placeholder 1">
            <a:extLst>
              <a:ext uri="{FF2B5EF4-FFF2-40B4-BE49-F238E27FC236}">
                <a16:creationId xmlns:a16="http://schemas.microsoft.com/office/drawing/2014/main" id="{537BAB63-A0F8-AB4B-7A1E-2DB8C906D2C4}"/>
              </a:ext>
            </a:extLst>
          </p:cNvPr>
          <p:cNvSpPr>
            <a:spLocks noGrp="1"/>
          </p:cNvSpPr>
          <p:nvPr>
            <p:ph type="sldNum" sz="quarter" idx="12"/>
          </p:nvPr>
        </p:nvSpPr>
        <p:spPr/>
        <p:txBody>
          <a:bodyPr/>
          <a:lstStyle/>
          <a:p>
            <a:pPr>
              <a:defRPr/>
            </a:pPr>
            <a:fld id="{9240CF01-FD3B-4A0F-B71C-F47C60AF9472}" type="slidenum">
              <a:rPr lang="ru-RU" altLang="ru-RU" smtClean="0"/>
              <a:pPr>
                <a:defRPr/>
              </a:pPr>
              <a:t>33</a:t>
            </a:fld>
            <a:endParaRPr lang="ru-RU" altLang="ru-RU"/>
          </a:p>
        </p:txBody>
      </p:sp>
      <p:sp>
        <p:nvSpPr>
          <p:cNvPr id="5" name="Заголовок 1">
            <a:extLst>
              <a:ext uri="{FF2B5EF4-FFF2-40B4-BE49-F238E27FC236}">
                <a16:creationId xmlns:a16="http://schemas.microsoft.com/office/drawing/2014/main" id="{F58AD9A1-72C1-A428-D07E-096AF1026D39}"/>
              </a:ext>
            </a:extLst>
          </p:cNvPr>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184-дюймовый циклотрон</a:t>
            </a:r>
            <a:br>
              <a:rPr lang="en-US"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(Беркли, США)</a:t>
            </a:r>
          </a:p>
        </p:txBody>
      </p:sp>
      <p:pic>
        <p:nvPicPr>
          <p:cNvPr id="5122" name="Picture 2">
            <a:extLst>
              <a:ext uri="{FF2B5EF4-FFF2-40B4-BE49-F238E27FC236}">
                <a16:creationId xmlns:a16="http://schemas.microsoft.com/office/drawing/2014/main" id="{EF166A92-1249-5FF1-620B-298171FC9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40" y="1733548"/>
            <a:ext cx="3941360" cy="45259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B2C838-8DA7-8B03-67D9-A598407D0044}"/>
              </a:ext>
            </a:extLst>
          </p:cNvPr>
          <p:cNvSpPr txBox="1"/>
          <p:nvPr/>
        </p:nvSpPr>
        <p:spPr>
          <a:xfrm>
            <a:off x="214549" y="6126162"/>
            <a:ext cx="8714902" cy="646331"/>
          </a:xfrm>
          <a:prstGeom prst="rect">
            <a:avLst/>
          </a:prstGeom>
          <a:noFill/>
        </p:spPr>
        <p:txBody>
          <a:bodyPr wrap="square">
            <a:spAutoFit/>
          </a:bodyPr>
          <a:lstStyle/>
          <a:p>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Большинство экспериментов </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изучали</a:t>
            </a:r>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рождение и взаимодействие π-мезонов.</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Проводились исследования по биофизике, радиохимии и т.д.</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7039C74-EAC2-6F8B-198A-21376E7B9F4D}"/>
              </a:ext>
            </a:extLst>
          </p:cNvPr>
          <p:cNvSpPr txBox="1"/>
          <p:nvPr/>
        </p:nvSpPr>
        <p:spPr>
          <a:xfrm>
            <a:off x="214549" y="1118969"/>
            <a:ext cx="8714902" cy="923330"/>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Успех Лоуренса побудил его к созданию в 1940 году более мощного ускорителя, для повышения энергии частиц до 100 МэВ и проведения новых экспериментов в ядерной физике.</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257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916891"/>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9422" y="944280"/>
            <a:ext cx="8665156" cy="4969440"/>
          </a:xfrm>
        </p:spPr>
      </p:pic>
      <p:sp>
        <p:nvSpPr>
          <p:cNvPr id="4" name="TextBox 3">
            <a:extLst>
              <a:ext uri="{FF2B5EF4-FFF2-40B4-BE49-F238E27FC236}">
                <a16:creationId xmlns:a16="http://schemas.microsoft.com/office/drawing/2014/main" id="{5F26CF0A-1CE2-71EE-CEFD-51B44A4CA956}"/>
              </a:ext>
            </a:extLst>
          </p:cNvPr>
          <p:cNvSpPr txBox="1"/>
          <p:nvPr/>
        </p:nvSpPr>
        <p:spPr>
          <a:xfrm>
            <a:off x="239422" y="5941109"/>
            <a:ext cx="8447378" cy="646331"/>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1978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О</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беспечивает для синтеза СТЭ интенсивность пучков </a:t>
            </a:r>
            <a:r>
              <a:rPr lang="en-RU" b="1" kern="0" baseline="300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48</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Ca около 1-1,2 мкА</a:t>
            </a:r>
            <a:r>
              <a:rPr lang="en-US"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частиц, при энергиях 5,3-5,7 МэВ/нуклон.</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8ADFBE-8012-E633-6320-99B08F14E7A0}"/>
              </a:ext>
            </a:extLst>
          </p:cNvPr>
          <p:cNvPicPr>
            <a:picLocks noChangeAspect="1"/>
          </p:cNvPicPr>
          <p:nvPr/>
        </p:nvPicPr>
        <p:blipFill rotWithShape="1">
          <a:blip r:embed="rId2">
            <a:extLst>
              <a:ext uri="{28A0092B-C50C-407E-A947-70E740481C1C}">
                <a14:useLocalDpi xmlns:a14="http://schemas.microsoft.com/office/drawing/2010/main" val="0"/>
              </a:ext>
            </a:extLst>
          </a:blip>
          <a:srcRect t="327"/>
          <a:stretch/>
        </p:blipFill>
        <p:spPr>
          <a:xfrm>
            <a:off x="168052" y="861273"/>
            <a:ext cx="8807895" cy="5777756"/>
          </a:xfrm>
          <a:prstGeom prst="rect">
            <a:avLst/>
          </a:prstGeom>
        </p:spPr>
      </p:pic>
      <p:sp>
        <p:nvSpPr>
          <p:cNvPr id="27651" name="Rectangle 4"/>
          <p:cNvSpPr>
            <a:spLocks noGrp="1" noChangeArrowheads="1"/>
          </p:cNvSpPr>
          <p:nvPr>
            <p:ph type="title"/>
          </p:nvPr>
        </p:nvSpPr>
        <p:spPr>
          <a:xfrm>
            <a:off x="685800" y="0"/>
            <a:ext cx="7772400" cy="86127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35</a:t>
            </a:fld>
            <a:endParaRPr lang="ru-RU" altLang="ru-RU"/>
          </a:p>
        </p:txBody>
      </p:sp>
      <p:pic>
        <p:nvPicPr>
          <p:cNvPr id="9" name="Picture 8">
            <a:extLst>
              <a:ext uri="{FF2B5EF4-FFF2-40B4-BE49-F238E27FC236}">
                <a16:creationId xmlns:a16="http://schemas.microsoft.com/office/drawing/2014/main" id="{83D3CF0D-67CA-3A6E-3FC5-197496D91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698" y="4669886"/>
            <a:ext cx="2886075" cy="1575339"/>
          </a:xfrm>
          <a:prstGeom prst="rect">
            <a:avLst/>
          </a:prstGeom>
        </p:spPr>
      </p:pic>
    </p:spTree>
    <p:extLst>
      <p:ext uri="{BB962C8B-B14F-4D97-AF65-F5344CB8AC3E}">
        <p14:creationId xmlns:p14="http://schemas.microsoft.com/office/powerpoint/2010/main" val="1265113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81090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r>
              <a:rPr lang="ru-RU" altLang="ru-RU" sz="3600" b="1" dirty="0">
                <a:solidFill>
                  <a:srgbClr val="CC0000"/>
                </a:solidFill>
                <a:latin typeface="Times New Roman" panose="02020603050405020304" pitchFamily="18" charset="0"/>
                <a:cs typeface="Times New Roman" panose="02020603050405020304" pitchFamily="18" charset="0"/>
              </a:rPr>
              <a:t>М</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45019" y="868916"/>
            <a:ext cx="7453961" cy="4563264"/>
          </a:xfrm>
        </p:spPr>
      </p:pic>
      <p:sp>
        <p:nvSpPr>
          <p:cNvPr id="2" name="TextBox 1">
            <a:extLst>
              <a:ext uri="{FF2B5EF4-FFF2-40B4-BE49-F238E27FC236}">
                <a16:creationId xmlns:a16="http://schemas.microsoft.com/office/drawing/2014/main" id="{0DE2EA77-C66B-9CF5-86B7-1E71C4F2F096}"/>
              </a:ext>
            </a:extLst>
          </p:cNvPr>
          <p:cNvSpPr txBox="1"/>
          <p:nvPr/>
        </p:nvSpPr>
        <p:spPr>
          <a:xfrm>
            <a:off x="316205" y="5579159"/>
            <a:ext cx="8293812" cy="1200329"/>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a:t>
            </a:r>
            <a:r>
              <a:rPr lang="en-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1991</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Циклотрон предназначен для ускорения пучков ионов (в том числе радиоактивных) от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Li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до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Bi </a:t>
            </a: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A/Z=3</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3,6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34-60 МэВ/нуклон </a:t>
            </a:r>
            <a:endParaRPr lang="en-US"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и пучков 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A/Z=8</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10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4,5-9 МэВ/нуклон</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0A5F4D0-0A03-46E4-ADB9-52B1D0243221}"/>
              </a:ext>
            </a:extLst>
          </p:cNvPr>
          <p:cNvSpPr>
            <a:spLocks noGrp="1"/>
          </p:cNvSpPr>
          <p:nvPr>
            <p:ph type="sldNum" sz="quarter" idx="12"/>
          </p:nvPr>
        </p:nvSpPr>
        <p:spPr/>
        <p:txBody>
          <a:bodyPr/>
          <a:lstStyle/>
          <a:p>
            <a:pPr>
              <a:defRPr/>
            </a:pPr>
            <a:fld id="{9240CF01-FD3B-4A0F-B71C-F47C60AF9472}" type="slidenum">
              <a:rPr lang="ru-RU" altLang="ru-RU" smtClean="0"/>
              <a:pPr>
                <a:defRPr/>
              </a:pPr>
              <a:t>36</a:t>
            </a:fld>
            <a:endParaRPr lang="ru-RU" altLang="ru-RU"/>
          </a:p>
        </p:txBody>
      </p:sp>
    </p:spTree>
    <p:extLst>
      <p:ext uri="{BB962C8B-B14F-4D97-AF65-F5344CB8AC3E}">
        <p14:creationId xmlns:p14="http://schemas.microsoft.com/office/powerpoint/2010/main" val="136479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03200" y="313087"/>
            <a:ext cx="8704263" cy="70802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Циклотроны – самый старый и самый новый</a:t>
            </a:r>
            <a:br>
              <a:rPr lang="en-US" altLang="ru-RU" sz="3200" b="1" dirty="0">
                <a:solidFill>
                  <a:srgbClr val="FF0000"/>
                </a:solidFill>
                <a:latin typeface="Times New Roman" panose="02020603050405020304" pitchFamily="18" charset="0"/>
                <a:cs typeface="Times New Roman" panose="02020603050405020304" pitchFamily="18" charset="0"/>
              </a:rPr>
            </a:br>
            <a:r>
              <a:rPr lang="ru-RU" altLang="ru-RU" sz="3200" b="1" dirty="0">
                <a:solidFill>
                  <a:srgbClr val="FF0000"/>
                </a:solidFill>
                <a:latin typeface="Times New Roman" panose="02020603050405020304" pitchFamily="18" charset="0"/>
                <a:cs typeface="Times New Roman" panose="02020603050405020304" pitchFamily="18" charset="0"/>
              </a:rPr>
              <a:t>(в Европе)</a:t>
            </a:r>
          </a:p>
        </p:txBody>
      </p:sp>
      <p:pic>
        <p:nvPicPr>
          <p:cNvPr id="2662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37262" y="1268395"/>
            <a:ext cx="2865207" cy="3490509"/>
          </a:xfrm>
        </p:spPr>
      </p:pic>
      <p:sp>
        <p:nvSpPr>
          <p:cNvPr id="26629" name="TextBox 5"/>
          <p:cNvSpPr txBox="1">
            <a:spLocks noChangeArrowheads="1"/>
          </p:cNvSpPr>
          <p:nvPr/>
        </p:nvSpPr>
        <p:spPr bwMode="auto">
          <a:xfrm>
            <a:off x="726083" y="4803372"/>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Ленинград, 1937</a:t>
            </a:r>
          </a:p>
        </p:txBody>
      </p:sp>
      <p:sp>
        <p:nvSpPr>
          <p:cNvPr id="26630" name="TextBox 6"/>
          <p:cNvSpPr txBox="1">
            <a:spLocks noChangeArrowheads="1"/>
          </p:cNvSpPr>
          <p:nvPr/>
        </p:nvSpPr>
        <p:spPr bwMode="auto">
          <a:xfrm>
            <a:off x="5328632" y="4806130"/>
            <a:ext cx="1530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Дубна, 2019</a:t>
            </a:r>
          </a:p>
        </p:txBody>
      </p:sp>
      <p:sp>
        <p:nvSpPr>
          <p:cNvPr id="4" name="TextBox 3">
            <a:extLst>
              <a:ext uri="{FF2B5EF4-FFF2-40B4-BE49-F238E27FC236}">
                <a16:creationId xmlns:a16="http://schemas.microsoft.com/office/drawing/2014/main" id="{1661DC3B-A956-04E6-EE85-9E553A36B919}"/>
              </a:ext>
            </a:extLst>
          </p:cNvPr>
          <p:cNvSpPr txBox="1"/>
          <p:nvPr/>
        </p:nvSpPr>
        <p:spPr>
          <a:xfrm>
            <a:off x="203200" y="5402002"/>
            <a:ext cx="3433852" cy="1200329"/>
          </a:xfrm>
          <a:prstGeom prst="rect">
            <a:avLst/>
          </a:prstGeom>
          <a:noFill/>
        </p:spPr>
        <p:txBody>
          <a:bodyPr wrap="square">
            <a:spAutoFit/>
          </a:bodyPr>
          <a:lstStyle/>
          <a:p>
            <a:pPr algn="ctr"/>
            <a:r>
              <a:rPr lang="ru-RU" kern="0" dirty="0">
                <a:effectLst/>
                <a:latin typeface="Times New Roman" panose="02020603050405020304" pitchFamily="18" charset="0"/>
                <a:ea typeface="Times New Roman" panose="02020603050405020304" pitchFamily="18" charset="0"/>
              </a:rPr>
              <a:t>Циклотрон в Радиевом институте</a:t>
            </a:r>
            <a:r>
              <a:rPr lang="en-US" kern="0" dirty="0">
                <a:effectLst/>
                <a:latin typeface="Times New Roman" panose="02020603050405020304" pitchFamily="18" charset="0"/>
                <a:ea typeface="Times New Roman" panose="02020603050405020304" pitchFamily="18" charset="0"/>
              </a:rPr>
              <a:t> (</a:t>
            </a:r>
            <a:r>
              <a:rPr lang="ru-RU" kern="0" dirty="0">
                <a:effectLst/>
                <a:latin typeface="Times New Roman" panose="02020603050405020304" pitchFamily="18" charset="0"/>
                <a:ea typeface="Times New Roman" panose="02020603050405020304" pitchFamily="18" charset="0"/>
              </a:rPr>
              <a:t>первый в Европе) проработал до 1950-х.</a:t>
            </a:r>
          </a:p>
          <a:p>
            <a:pPr algn="ctr"/>
            <a:r>
              <a:rPr lang="ru-RU" kern="0" dirty="0">
                <a:latin typeface="Times New Roman" panose="02020603050405020304" pitchFamily="18" charset="0"/>
                <a:ea typeface="Times New Roman" panose="02020603050405020304" pitchFamily="18" charset="0"/>
              </a:rPr>
              <a:t>Д</a:t>
            </a:r>
            <a:r>
              <a:rPr lang="ru-RU" kern="0" dirty="0">
                <a:effectLst/>
                <a:latin typeface="Times New Roman" panose="02020603050405020304" pitchFamily="18" charset="0"/>
                <a:ea typeface="Times New Roman" panose="02020603050405020304" pitchFamily="18" charset="0"/>
              </a:rPr>
              <a:t>иаметр - 1 метр</a:t>
            </a:r>
            <a:endParaRPr lang="en-RU" dirty="0"/>
          </a:p>
        </p:txBody>
      </p:sp>
      <p:pic>
        <p:nvPicPr>
          <p:cNvPr id="2050" name="Picture 2">
            <a:extLst>
              <a:ext uri="{FF2B5EF4-FFF2-40B4-BE49-F238E27FC236}">
                <a16:creationId xmlns:a16="http://schemas.microsoft.com/office/drawing/2014/main" id="{BB0A232C-F5A5-A091-1015-76866B9B5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102" y="1268394"/>
            <a:ext cx="5702157" cy="34905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91F99-0BC4-347F-1207-599E525EE517}"/>
              </a:ext>
            </a:extLst>
          </p:cNvPr>
          <p:cNvSpPr txBox="1"/>
          <p:nvPr/>
        </p:nvSpPr>
        <p:spPr>
          <a:xfrm>
            <a:off x="3339102" y="3943521"/>
            <a:ext cx="3879933" cy="830997"/>
          </a:xfrm>
          <a:prstGeom prst="rect">
            <a:avLst/>
          </a:prstGeom>
          <a:noFill/>
        </p:spPr>
        <p:txBody>
          <a:bodyPr wrap="square">
            <a:spAutoFit/>
          </a:bodyPr>
          <a:lstStyle/>
          <a:p>
            <a:r>
              <a:rPr lang="ru-RU" sz="1200" kern="0" dirty="0">
                <a:solidFill>
                  <a:schemeClr val="bg1"/>
                </a:solidFill>
                <a:effectLst/>
                <a:latin typeface="Times New Roman" panose="02020603050405020304" pitchFamily="18" charset="0"/>
                <a:ea typeface="Times New Roman" panose="02020603050405020304" pitchFamily="18" charset="0"/>
              </a:rPr>
              <a:t>1 – основной магнит</a:t>
            </a:r>
          </a:p>
          <a:p>
            <a:r>
              <a:rPr lang="ru-RU" sz="1200" kern="0" dirty="0">
                <a:solidFill>
                  <a:schemeClr val="bg1"/>
                </a:solidFill>
                <a:latin typeface="Times New Roman" panose="02020603050405020304" pitchFamily="18" charset="0"/>
              </a:rPr>
              <a:t>2 – система аксиальной инжекции ионов</a:t>
            </a:r>
          </a:p>
          <a:p>
            <a:r>
              <a:rPr lang="ru-RU" sz="1200" kern="0" dirty="0">
                <a:solidFill>
                  <a:schemeClr val="bg1"/>
                </a:solidFill>
                <a:latin typeface="Times New Roman" panose="02020603050405020304" pitchFamily="18" charset="0"/>
              </a:rPr>
              <a:t>3 – ВЧ-резонатор</a:t>
            </a:r>
          </a:p>
          <a:p>
            <a:r>
              <a:rPr lang="ru-RU" sz="1200" kern="0" dirty="0">
                <a:solidFill>
                  <a:schemeClr val="bg1"/>
                </a:solidFill>
                <a:latin typeface="Times New Roman" panose="02020603050405020304" pitchFamily="18" charset="0"/>
              </a:rPr>
              <a:t>4 – каналы транспортировки пучка</a:t>
            </a:r>
            <a:endParaRPr lang="en-RU" sz="1200" dirty="0">
              <a:solidFill>
                <a:schemeClr val="bg1"/>
              </a:solidFill>
            </a:endParaRPr>
          </a:p>
        </p:txBody>
      </p:sp>
      <p:sp>
        <p:nvSpPr>
          <p:cNvPr id="10" name="TextBox 9">
            <a:extLst>
              <a:ext uri="{FF2B5EF4-FFF2-40B4-BE49-F238E27FC236}">
                <a16:creationId xmlns:a16="http://schemas.microsoft.com/office/drawing/2014/main" id="{A5FD15CF-602C-254E-F01D-2EF08D018447}"/>
              </a:ext>
            </a:extLst>
          </p:cNvPr>
          <p:cNvSpPr txBox="1"/>
          <p:nvPr/>
        </p:nvSpPr>
        <p:spPr>
          <a:xfrm>
            <a:off x="3752636" y="5263502"/>
            <a:ext cx="4875088" cy="1200329"/>
          </a:xfrm>
          <a:prstGeom prst="rect">
            <a:avLst/>
          </a:prstGeom>
          <a:noFill/>
        </p:spPr>
        <p:txBody>
          <a:bodyPr wrap="square">
            <a:spAutoFit/>
          </a:bodyPr>
          <a:lstStyle/>
          <a:p>
            <a:pPr algn="ctr"/>
            <a:r>
              <a:rPr lang="en-RU" kern="0" dirty="0">
                <a:effectLst/>
                <a:latin typeface="Times New Roman" panose="02020603050405020304" pitchFamily="18" charset="0"/>
                <a:ea typeface="Times New Roman" panose="02020603050405020304" pitchFamily="18" charset="0"/>
              </a:rPr>
              <a:t>Циклотрон ДЦ-280</a:t>
            </a:r>
            <a:r>
              <a:rPr lang="ru-RU" kern="0" dirty="0">
                <a:effectLst/>
                <a:latin typeface="Times New Roman" panose="02020603050405020304" pitchFamily="18" charset="0"/>
                <a:ea typeface="Times New Roman" panose="02020603050405020304" pitchFamily="18" charset="0"/>
              </a:rPr>
              <a:t> (ЛЯР) с </a:t>
            </a:r>
            <a:r>
              <a:rPr lang="en-RU" kern="0" dirty="0">
                <a:effectLst/>
                <a:latin typeface="Times New Roman" panose="02020603050405020304" pitchFamily="18" charset="0"/>
                <a:ea typeface="Times New Roman" panose="02020603050405020304" pitchFamily="18" charset="0"/>
              </a:rPr>
              <a:t>максимальной </a:t>
            </a:r>
            <a:r>
              <a:rPr lang="ru-RU" kern="0" dirty="0">
                <a:effectLst/>
                <a:latin typeface="Times New Roman" panose="02020603050405020304" pitchFamily="18" charset="0"/>
                <a:ea typeface="Times New Roman" panose="02020603050405020304" pitchFamily="18" charset="0"/>
              </a:rPr>
              <a:t>проектной </a:t>
            </a:r>
            <a:r>
              <a:rPr lang="en-RU" kern="0" dirty="0">
                <a:effectLst/>
                <a:latin typeface="Times New Roman" panose="02020603050405020304" pitchFamily="18" charset="0"/>
                <a:ea typeface="Times New Roman" panose="02020603050405020304" pitchFamily="18" charset="0"/>
              </a:rPr>
              <a:t>интенсивностью пучка на мишени </a:t>
            </a:r>
            <a:r>
              <a:rPr lang="en-RU" b="1" kern="0" dirty="0">
                <a:effectLst/>
                <a:latin typeface="Times New Roman" panose="02020603050405020304" pitchFamily="18" charset="0"/>
                <a:ea typeface="Times New Roman" panose="02020603050405020304" pitchFamily="18" charset="0"/>
              </a:rPr>
              <a:t>10 мкА</a:t>
            </a:r>
            <a:r>
              <a:rPr lang="en-US" b="1" kern="0" dirty="0">
                <a:latin typeface="Times New Roman" panose="02020603050405020304" pitchFamily="18" charset="0"/>
                <a:ea typeface="Times New Roman" panose="02020603050405020304" pitchFamily="18" charset="0"/>
              </a:rPr>
              <a:t>*</a:t>
            </a:r>
            <a:r>
              <a:rPr lang="en-RU" b="1" kern="0" dirty="0">
                <a:effectLst/>
                <a:latin typeface="Times New Roman" panose="02020603050405020304" pitchFamily="18" charset="0"/>
                <a:ea typeface="Times New Roman" panose="02020603050405020304" pitchFamily="18" charset="0"/>
              </a:rPr>
              <a:t>частиц (!)</a:t>
            </a:r>
            <a:r>
              <a:rPr lang="en-RU" kern="0" dirty="0">
                <a:effectLst/>
                <a:latin typeface="Times New Roman" panose="02020603050405020304" pitchFamily="18" charset="0"/>
                <a:ea typeface="Times New Roman" panose="02020603050405020304" pitchFamily="18" charset="0"/>
              </a:rPr>
              <a:t> для ионов с атомной массой до А=50. </a:t>
            </a:r>
            <a:r>
              <a:rPr lang="ru-RU" kern="0" dirty="0">
                <a:latin typeface="Times New Roman" panose="02020603050405020304" pitchFamily="18" charset="0"/>
                <a:ea typeface="Times New Roman" panose="02020603050405020304" pitchFamily="18" charset="0"/>
              </a:rPr>
              <a:t>Основа </a:t>
            </a:r>
            <a:r>
              <a:rPr lang="ru-RU" kern="0" dirty="0">
                <a:effectLst/>
                <a:latin typeface="Times New Roman" panose="02020603050405020304" pitchFamily="18" charset="0"/>
                <a:ea typeface="Times New Roman" panose="02020603050405020304" pitchFamily="18" charset="0"/>
              </a:rPr>
              <a:t>Фабрики СТЭ</a:t>
            </a:r>
            <a:endParaRPr lang="en-RU" dirty="0"/>
          </a:p>
        </p:txBody>
      </p:sp>
      <p:sp>
        <p:nvSpPr>
          <p:cNvPr id="11" name="Slide Number Placeholder 10">
            <a:extLst>
              <a:ext uri="{FF2B5EF4-FFF2-40B4-BE49-F238E27FC236}">
                <a16:creationId xmlns:a16="http://schemas.microsoft.com/office/drawing/2014/main" id="{D05A6C3C-B723-0B40-C694-C07D2C25F182}"/>
              </a:ext>
            </a:extLst>
          </p:cNvPr>
          <p:cNvSpPr>
            <a:spLocks noGrp="1"/>
          </p:cNvSpPr>
          <p:nvPr>
            <p:ph type="sldNum" sz="quarter" idx="12"/>
          </p:nvPr>
        </p:nvSpPr>
        <p:spPr/>
        <p:txBody>
          <a:bodyPr/>
          <a:lstStyle/>
          <a:p>
            <a:pPr>
              <a:defRPr/>
            </a:pPr>
            <a:fld id="{9240CF01-FD3B-4A0F-B71C-F47C60AF9472}" type="slidenum">
              <a:rPr lang="ru-RU" altLang="ru-RU" smtClean="0"/>
              <a:pPr>
                <a:defRPr/>
              </a:pPr>
              <a:t>37</a:t>
            </a:fld>
            <a:endParaRPr lang="ru-RU" altLang="ru-RU"/>
          </a:p>
        </p:txBody>
      </p:sp>
    </p:spTree>
    <p:extLst>
      <p:ext uri="{BB962C8B-B14F-4D97-AF65-F5344CB8AC3E}">
        <p14:creationId xmlns:p14="http://schemas.microsoft.com/office/powerpoint/2010/main" val="4107870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5E10A3-1B4A-5101-06A7-AB3B3B61FE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5" t="15997" r="9650" b="4350"/>
          <a:stretch/>
        </p:blipFill>
        <p:spPr bwMode="auto">
          <a:xfrm>
            <a:off x="412230" y="769865"/>
            <a:ext cx="8354367" cy="58233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10FD45-7854-A474-CA63-9FF0C3DA150D}"/>
              </a:ext>
            </a:extLst>
          </p:cNvPr>
          <p:cNvSpPr>
            <a:spLocks noGrp="1"/>
          </p:cNvSpPr>
          <p:nvPr>
            <p:ph type="sldNum" sz="quarter" idx="12"/>
          </p:nvPr>
        </p:nvSpPr>
        <p:spPr/>
        <p:txBody>
          <a:bodyPr/>
          <a:lstStyle/>
          <a:p>
            <a:pPr>
              <a:defRPr/>
            </a:pPr>
            <a:fld id="{9240CF01-FD3B-4A0F-B71C-F47C60AF9472}" type="slidenum">
              <a:rPr lang="ru-RU" altLang="ru-RU" smtClean="0"/>
              <a:pPr>
                <a:defRPr/>
              </a:pPr>
              <a:t>38</a:t>
            </a:fld>
            <a:endParaRPr lang="ru-RU" altLang="ru-RU" dirty="0"/>
          </a:p>
        </p:txBody>
      </p:sp>
      <p:sp>
        <p:nvSpPr>
          <p:cNvPr id="7" name="Rectangle 4">
            <a:extLst>
              <a:ext uri="{FF2B5EF4-FFF2-40B4-BE49-F238E27FC236}">
                <a16:creationId xmlns:a16="http://schemas.microsoft.com/office/drawing/2014/main" id="{D5680D54-8087-0B72-4D4E-1F01F7E2B2FC}"/>
              </a:ext>
            </a:extLst>
          </p:cNvPr>
          <p:cNvSpPr>
            <a:spLocks noGrp="1" noChangeArrowheads="1"/>
          </p:cNvSpPr>
          <p:nvPr>
            <p:ph type="title"/>
          </p:nvPr>
        </p:nvSpPr>
        <p:spPr>
          <a:xfrm>
            <a:off x="685800" y="-2134"/>
            <a:ext cx="7772400" cy="849078"/>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ДЦ-280 (Фабрика СТЭ)</a:t>
            </a:r>
          </a:p>
        </p:txBody>
      </p:sp>
      <p:sp>
        <p:nvSpPr>
          <p:cNvPr id="8" name="TextBox 7">
            <a:extLst>
              <a:ext uri="{FF2B5EF4-FFF2-40B4-BE49-F238E27FC236}">
                <a16:creationId xmlns:a16="http://schemas.microsoft.com/office/drawing/2014/main" id="{E2760EC9-CCFC-EA3C-649D-94DFF615078E}"/>
              </a:ext>
            </a:extLst>
          </p:cNvPr>
          <p:cNvSpPr txBox="1"/>
          <p:nvPr/>
        </p:nvSpPr>
        <p:spPr>
          <a:xfrm>
            <a:off x="5705589" y="4025836"/>
            <a:ext cx="3378450" cy="1754326"/>
          </a:xfrm>
          <a:prstGeom prst="rect">
            <a:avLst/>
          </a:prstGeom>
          <a:noFill/>
        </p:spPr>
        <p:txBody>
          <a:bodyPr wrap="square">
            <a:spAutoFit/>
          </a:bodyPr>
          <a:lstStyle/>
          <a:p>
            <a:r>
              <a:rPr lang="en-US" b="1" kern="0" dirty="0">
                <a:solidFill>
                  <a:srgbClr val="7030A0"/>
                </a:solidFill>
                <a:latin typeface="Times New Roman" panose="02020603050405020304" pitchFamily="18" charset="0"/>
                <a:cs typeface="Times New Roman" panose="02020603050405020304" pitchFamily="18" charset="0"/>
              </a:rPr>
              <a:t>x10 </a:t>
            </a:r>
            <a:r>
              <a:rPr lang="ru-RU" b="1" kern="0" dirty="0">
                <a:solidFill>
                  <a:srgbClr val="7030A0"/>
                </a:solidFill>
                <a:latin typeface="Times New Roman" panose="02020603050405020304" pitchFamily="18" charset="0"/>
                <a:cs typeface="Times New Roman" panose="02020603050405020304" pitchFamily="18" charset="0"/>
              </a:rPr>
              <a:t>по интенсивности пучков в сравнении с У-400!</a:t>
            </a:r>
          </a:p>
          <a:p>
            <a:r>
              <a:rPr lang="ru-RU" b="1" kern="0" dirty="0">
                <a:solidFill>
                  <a:srgbClr val="7030A0"/>
                </a:solidFill>
                <a:latin typeface="Times New Roman" panose="02020603050405020304" pitchFamily="18" charset="0"/>
                <a:cs typeface="Times New Roman" panose="02020603050405020304" pitchFamily="18" charset="0"/>
              </a:rPr>
              <a:t>Главные цели</a:t>
            </a:r>
            <a:r>
              <a:rPr lang="en-US" b="1" kern="0" dirty="0">
                <a:solidFill>
                  <a:srgbClr val="7030A0"/>
                </a:solidFill>
                <a:latin typeface="Times New Roman" panose="02020603050405020304" pitchFamily="18" charset="0"/>
                <a:cs typeface="Times New Roman" panose="02020603050405020304" pitchFamily="18" charset="0"/>
              </a:rPr>
              <a:t>: </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синтез элементов 119-120</a:t>
            </a:r>
            <a:r>
              <a:rPr lang="en-US" b="1" kern="0" dirty="0">
                <a:solidFill>
                  <a:srgbClr val="7030A0"/>
                </a:solidFill>
                <a:latin typeface="Times New Roman" panose="02020603050405020304" pitchFamily="18" charset="0"/>
                <a:cs typeface="Times New Roman" panose="02020603050405020304" pitchFamily="18" charset="0"/>
              </a:rPr>
              <a:t>;</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детальное исследование свойств СТЭ (статистики)</a:t>
            </a:r>
            <a:endParaRPr lang="en-RU"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955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rotWithShape="1">
          <a:blip r:embed="rId2"/>
          <a:srcRect t="26702"/>
          <a:stretch/>
        </p:blipFill>
        <p:spPr>
          <a:xfrm>
            <a:off x="720067" y="1693208"/>
            <a:ext cx="7703865" cy="4145301"/>
          </a:xfrm>
          <a:prstGeom prst="rect">
            <a:avLst/>
          </a:prstGeom>
        </p:spPr>
      </p:pic>
      <p:sp>
        <p:nvSpPr>
          <p:cNvPr id="2" name="Slide Number Placeholder 1">
            <a:extLst>
              <a:ext uri="{FF2B5EF4-FFF2-40B4-BE49-F238E27FC236}">
                <a16:creationId xmlns:a16="http://schemas.microsoft.com/office/drawing/2014/main" id="{EB1E763C-E31E-FFDB-221E-19E51F406773}"/>
              </a:ext>
            </a:extLst>
          </p:cNvPr>
          <p:cNvSpPr>
            <a:spLocks noGrp="1"/>
          </p:cNvSpPr>
          <p:nvPr>
            <p:ph type="sldNum" sz="quarter" idx="12"/>
          </p:nvPr>
        </p:nvSpPr>
        <p:spPr/>
        <p:txBody>
          <a:bodyPr/>
          <a:lstStyle/>
          <a:p>
            <a:pPr>
              <a:defRPr/>
            </a:pPr>
            <a:fld id="{9240CF01-FD3B-4A0F-B71C-F47C60AF9472}" type="slidenum">
              <a:rPr lang="ru-RU" altLang="ru-RU" smtClean="0"/>
              <a:pPr>
                <a:defRPr/>
              </a:pPr>
              <a:t>39</a:t>
            </a:fld>
            <a:endParaRPr lang="ru-RU" altLang="ru-RU"/>
          </a:p>
        </p:txBody>
      </p:sp>
      <p:sp>
        <p:nvSpPr>
          <p:cNvPr id="5" name="TextBox 4">
            <a:extLst>
              <a:ext uri="{FF2B5EF4-FFF2-40B4-BE49-F238E27FC236}">
                <a16:creationId xmlns:a16="http://schemas.microsoft.com/office/drawing/2014/main" id="{157C72A4-3C2C-66E4-4613-3F797EB855EC}"/>
              </a:ext>
            </a:extLst>
          </p:cNvPr>
          <p:cNvSpPr txBox="1"/>
          <p:nvPr/>
        </p:nvSpPr>
        <p:spPr>
          <a:xfrm>
            <a:off x="629415" y="5798145"/>
            <a:ext cx="3777692"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RIKEN Linear Accelerator (RILAC)</a:t>
            </a:r>
          </a:p>
          <a:p>
            <a:r>
              <a:rPr lang="en-RU" sz="1800" dirty="0">
                <a:effectLst/>
                <a:latin typeface="Times New Roman" panose="02020603050405020304" pitchFamily="18" charset="0"/>
                <a:ea typeface="Times New Roman" panose="02020603050405020304" pitchFamily="18" charset="0"/>
              </a:rPr>
              <a:t>fixed-frequency Ring Cyclotron (fRC)</a:t>
            </a:r>
          </a:p>
          <a:p>
            <a:r>
              <a:rPr lang="en-RU" sz="1800" dirty="0">
                <a:effectLst/>
                <a:latin typeface="Times New Roman" panose="02020603050405020304" pitchFamily="18" charset="0"/>
                <a:ea typeface="Times New Roman" panose="02020603050405020304" pitchFamily="18" charset="0"/>
              </a:rPr>
              <a:t>RIKEN Ring Cyclotron (RRC)</a:t>
            </a:r>
          </a:p>
        </p:txBody>
      </p:sp>
      <p:sp>
        <p:nvSpPr>
          <p:cNvPr id="7" name="TextBox 6">
            <a:extLst>
              <a:ext uri="{FF2B5EF4-FFF2-40B4-BE49-F238E27FC236}">
                <a16:creationId xmlns:a16="http://schemas.microsoft.com/office/drawing/2014/main" id="{28057138-C5AF-07D7-36F6-3FE55CBBEE70}"/>
              </a:ext>
            </a:extLst>
          </p:cNvPr>
          <p:cNvSpPr txBox="1"/>
          <p:nvPr/>
        </p:nvSpPr>
        <p:spPr>
          <a:xfrm>
            <a:off x="4407107" y="5798145"/>
            <a:ext cx="4572000"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Intermediate-stage Ring Cyclotron (IRC)</a:t>
            </a:r>
          </a:p>
          <a:p>
            <a:r>
              <a:rPr lang="en-RU" sz="1800" dirty="0">
                <a:effectLst/>
                <a:latin typeface="Times New Roman" panose="02020603050405020304" pitchFamily="18" charset="0"/>
                <a:ea typeface="Times New Roman" panose="02020603050405020304" pitchFamily="18" charset="0"/>
              </a:rPr>
              <a:t>Superconducting Ring Cyclotron (SRC)</a:t>
            </a:r>
          </a:p>
          <a:p>
            <a:r>
              <a:rPr lang="en-RU" sz="1800" kern="0" dirty="0">
                <a:effectLst/>
                <a:latin typeface="Times New Roman" panose="02020603050405020304" pitchFamily="18" charset="0"/>
                <a:ea typeface="Times New Roman" panose="02020603050405020304" pitchFamily="18" charset="0"/>
              </a:rPr>
              <a:t>Charge State Multiplier (CSM) system </a:t>
            </a:r>
            <a:endParaRPr lang="en-RU" sz="1800" dirty="0">
              <a:effectLst/>
              <a:latin typeface="Times New Roman" panose="02020603050405020304" pitchFamily="18" charset="0"/>
              <a:ea typeface="Times New Roman" panose="02020603050405020304" pitchFamily="18" charset="0"/>
            </a:endParaRPr>
          </a:p>
        </p:txBody>
      </p:sp>
      <p:sp>
        <p:nvSpPr>
          <p:cNvPr id="10" name="Title 1">
            <a:extLst>
              <a:ext uri="{FF2B5EF4-FFF2-40B4-BE49-F238E27FC236}">
                <a16:creationId xmlns:a16="http://schemas.microsoft.com/office/drawing/2014/main" id="{DCFC0254-9D08-5555-28F1-E89C308D0270}"/>
              </a:ext>
            </a:extLst>
          </p:cNvPr>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Схема ускорения урана</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на Фабрике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6" name="TextBox 5">
            <a:extLst>
              <a:ext uri="{FF2B5EF4-FFF2-40B4-BE49-F238E27FC236}">
                <a16:creationId xmlns:a16="http://schemas.microsoft.com/office/drawing/2014/main" id="{6A2664A9-D9DF-67CB-C46E-9A59673EC05D}"/>
              </a:ext>
            </a:extLst>
          </p:cNvPr>
          <p:cNvSpPr txBox="1"/>
          <p:nvPr/>
        </p:nvSpPr>
        <p:spPr>
          <a:xfrm>
            <a:off x="457199" y="1038541"/>
            <a:ext cx="8237266" cy="646331"/>
          </a:xfrm>
          <a:prstGeom prst="rect">
            <a:avLst/>
          </a:prstGeom>
          <a:noFill/>
        </p:spPr>
        <p:txBody>
          <a:bodyPr wrap="square">
            <a:spAutoFit/>
          </a:bodyPr>
          <a:lstStyle/>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a:t>
            </a: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скоренный пучок урана используется для генерации вторичных пучков радиоактивных ядер после столкновения с мишенью</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6904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Зачем нужен ускоритель?</a:t>
            </a:r>
          </a:p>
        </p:txBody>
      </p:sp>
      <p:sp>
        <p:nvSpPr>
          <p:cNvPr id="4099" name="Содержимое 2"/>
          <p:cNvSpPr>
            <a:spLocks noGrp="1"/>
          </p:cNvSpPr>
          <p:nvPr>
            <p:ph idx="1"/>
          </p:nvPr>
        </p:nvSpPr>
        <p:spPr>
          <a:xfrm>
            <a:off x="228599" y="1017588"/>
            <a:ext cx="8604115" cy="5551654"/>
          </a:xfrm>
        </p:spPr>
        <p:txBody>
          <a:bodyPr/>
          <a:lstStyle/>
          <a:p>
            <a:pPr algn="just" eaLnBrk="1" hangingPunct="1">
              <a:defRPr/>
            </a:pPr>
            <a:r>
              <a:rPr lang="ru-RU" sz="2300" b="1" dirty="0">
                <a:solidFill>
                  <a:schemeClr val="tx2"/>
                </a:solidFill>
                <a:latin typeface="Times New Roman" pitchFamily="18" charset="0"/>
                <a:cs typeface="Times New Roman" pitchFamily="18" charset="0"/>
              </a:rPr>
              <a:t>Преодоление Кулоновского барьера.</a:t>
            </a:r>
          </a:p>
          <a:p>
            <a:pPr algn="just" eaLnBrk="1" hangingPunct="1">
              <a:defRPr/>
            </a:pPr>
            <a:r>
              <a:rPr lang="ru-RU" sz="2300" b="1" dirty="0">
                <a:solidFill>
                  <a:schemeClr val="tx2"/>
                </a:solidFill>
                <a:latin typeface="Times New Roman" pitchFamily="18" charset="0"/>
                <a:cs typeface="Times New Roman" pitchFamily="18" charset="0"/>
              </a:rPr>
              <a:t>Изучение внутренней структуры объектов</a:t>
            </a:r>
          </a:p>
          <a:p>
            <a:pPr marL="0" indent="0" algn="just" eaLnBrk="1" hangingPunct="1">
              <a:buNone/>
              <a:defRPr/>
            </a:pPr>
            <a:r>
              <a:rPr lang="ru-RU" sz="2300" dirty="0">
                <a:solidFill>
                  <a:schemeClr val="tx2"/>
                </a:solidFill>
                <a:latin typeface="Times New Roman" pitchFamily="18" charset="0"/>
                <a:cs typeface="Times New Roman" pitchFamily="18" charset="0"/>
              </a:rPr>
              <a:t>В 1924 году французский физик Луи де Бройль высказал гипотезу о том, что установленный ранее для фотонов корпускулярно-волновой дуализм присущ всем частицам </a:t>
            </a:r>
            <a:r>
              <a:rPr lang="en-US" sz="2300" dirty="0">
                <a:solidFill>
                  <a:schemeClr val="tx2"/>
                </a:solidFill>
                <a:latin typeface="Times New Roman" pitchFamily="18" charset="0"/>
                <a:cs typeface="Times New Roman" pitchFamily="18" charset="0"/>
              </a:rPr>
              <a:t>-</a:t>
            </a:r>
            <a:r>
              <a:rPr lang="ru-RU" sz="2300" dirty="0">
                <a:solidFill>
                  <a:schemeClr val="tx2"/>
                </a:solidFill>
                <a:latin typeface="Times New Roman" pitchFamily="18" charset="0"/>
                <a:cs typeface="Times New Roman" pitchFamily="18" charset="0"/>
              </a:rPr>
              <a:t> электронам, протонам, атомам и так далее, причём количественные соотношения между волновыми и корпускулярными свойствами частиц те же, что и для фотонов. Таким образом, если частица имеет энергию </a:t>
            </a:r>
            <a:r>
              <a:rPr lang="en-US" sz="2300" b="1" dirty="0">
                <a:solidFill>
                  <a:schemeClr val="tx2"/>
                </a:solidFill>
                <a:latin typeface="Times New Roman" pitchFamily="18" charset="0"/>
                <a:cs typeface="Times New Roman" pitchFamily="18" charset="0"/>
              </a:rPr>
              <a:t>E</a:t>
            </a:r>
            <a:r>
              <a:rPr lang="ru-RU" sz="2300" dirty="0">
                <a:solidFill>
                  <a:schemeClr val="tx2"/>
                </a:solidFill>
                <a:latin typeface="Times New Roman" pitchFamily="18" charset="0"/>
                <a:cs typeface="Times New Roman" pitchFamily="18" charset="0"/>
              </a:rPr>
              <a:t> и импульс, абсолютное значение которого равно </a:t>
            </a:r>
            <a:r>
              <a:rPr lang="en-US" sz="2300" b="1" dirty="0">
                <a:solidFill>
                  <a:schemeClr val="tx2"/>
                </a:solidFill>
                <a:latin typeface="Times New Roman" pitchFamily="18" charset="0"/>
                <a:cs typeface="Times New Roman" pitchFamily="18" charset="0"/>
              </a:rPr>
              <a:t>p</a:t>
            </a:r>
            <a:r>
              <a:rPr lang="ru-RU" sz="2300" dirty="0">
                <a:solidFill>
                  <a:schemeClr val="tx2"/>
                </a:solidFill>
                <a:latin typeface="Times New Roman" pitchFamily="18" charset="0"/>
                <a:cs typeface="Times New Roman" pitchFamily="18" charset="0"/>
              </a:rPr>
              <a:t>, то с ней связана волна, частота которой </a:t>
            </a:r>
            <a:r>
              <a:rPr lang="el-GR" sz="2300" b="1" dirty="0">
                <a:solidFill>
                  <a:schemeClr val="tx2"/>
                </a:solidFill>
                <a:latin typeface="Times New Roman" pitchFamily="18" charset="0"/>
                <a:cs typeface="Times New Roman" pitchFamily="18" charset="0"/>
              </a:rPr>
              <a:t>ν</a:t>
            </a:r>
            <a:r>
              <a:rPr lang="en-US" sz="2300" b="1" dirty="0">
                <a:solidFill>
                  <a:schemeClr val="tx2"/>
                </a:solidFill>
                <a:latin typeface="Times New Roman" pitchFamily="18" charset="0"/>
                <a:cs typeface="Times New Roman" pitchFamily="18" charset="0"/>
              </a:rPr>
              <a:t>=E/h </a:t>
            </a:r>
            <a:r>
              <a:rPr lang="ru-RU" sz="2300" dirty="0">
                <a:solidFill>
                  <a:schemeClr val="tx2"/>
                </a:solidFill>
                <a:latin typeface="Times New Roman" pitchFamily="18" charset="0"/>
                <a:cs typeface="Times New Roman" pitchFamily="18" charset="0"/>
              </a:rPr>
              <a:t>и длина волны </a:t>
            </a:r>
            <a:r>
              <a:rPr lang="el-GR" sz="2300" b="1" dirty="0">
                <a:solidFill>
                  <a:schemeClr val="tx2"/>
                </a:solidFill>
                <a:latin typeface="Times New Roman" pitchFamily="18" charset="0"/>
                <a:cs typeface="Times New Roman" pitchFamily="18" charset="0"/>
              </a:rPr>
              <a:t>λ</a:t>
            </a:r>
            <a:r>
              <a:rPr lang="en-US" sz="2300" b="1" dirty="0">
                <a:solidFill>
                  <a:schemeClr val="tx2"/>
                </a:solidFill>
                <a:latin typeface="Times New Roman" pitchFamily="18" charset="0"/>
                <a:cs typeface="Times New Roman" pitchFamily="18" charset="0"/>
              </a:rPr>
              <a:t>=h/p</a:t>
            </a:r>
            <a:r>
              <a:rPr lang="ru-RU" sz="2300" dirty="0">
                <a:solidFill>
                  <a:schemeClr val="tx2"/>
                </a:solidFill>
                <a:latin typeface="Times New Roman" pitchFamily="18" charset="0"/>
                <a:cs typeface="Times New Roman" pitchFamily="18" charset="0"/>
              </a:rPr>
              <a:t>, где  </a:t>
            </a:r>
            <a:r>
              <a:rPr lang="en-US" sz="2300" b="1" dirty="0">
                <a:solidFill>
                  <a:schemeClr val="tx2"/>
                </a:solidFill>
                <a:latin typeface="Times New Roman" pitchFamily="18" charset="0"/>
                <a:cs typeface="Times New Roman" pitchFamily="18" charset="0"/>
              </a:rPr>
              <a:t>h</a:t>
            </a:r>
            <a:r>
              <a:rPr lang="en-US" sz="2300" dirty="0">
                <a:solidFill>
                  <a:schemeClr val="tx2"/>
                </a:solidFill>
                <a:latin typeface="Times New Roman" pitchFamily="18" charset="0"/>
                <a:cs typeface="Times New Roman" pitchFamily="18" charset="0"/>
              </a:rPr>
              <a:t> - </a:t>
            </a:r>
            <a:r>
              <a:rPr lang="ru-RU" sz="2300" dirty="0">
                <a:solidFill>
                  <a:schemeClr val="tx2"/>
                </a:solidFill>
                <a:latin typeface="Times New Roman" pitchFamily="18" charset="0"/>
                <a:cs typeface="Times New Roman" pitchFamily="18" charset="0"/>
              </a:rPr>
              <a:t>постоянная Планка.</a:t>
            </a:r>
            <a:endParaRPr lang="en-US" sz="2300" dirty="0">
              <a:solidFill>
                <a:schemeClr val="tx2"/>
              </a:solidFill>
              <a:latin typeface="Times New Roman" pitchFamily="18" charset="0"/>
              <a:cs typeface="Times New Roman" pitchFamily="18" charset="0"/>
            </a:endParaRPr>
          </a:p>
          <a:p>
            <a:pPr marL="0" indent="0" algn="just" eaLnBrk="1" hangingPunct="1">
              <a:buFontTx/>
              <a:buNone/>
              <a:defRPr/>
            </a:pP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Если </a:t>
            </a:r>
            <a:r>
              <a:rPr lang="en-US" sz="2300" dirty="0">
                <a:solidFill>
                  <a:schemeClr val="tx2"/>
                </a:solidFill>
                <a:latin typeface="Times New Roman" pitchFamily="18" charset="0"/>
                <a:cs typeface="Times New Roman" pitchFamily="18" charset="0"/>
              </a:rPr>
              <a:t>v &lt;&lt; c, </a:t>
            </a:r>
            <a:r>
              <a:rPr lang="el-GR" sz="2300" dirty="0">
                <a:solidFill>
                  <a:schemeClr val="tx2"/>
                </a:solidFill>
                <a:latin typeface="Times New Roman" pitchFamily="18" charset="0"/>
                <a:cs typeface="Times New Roman" pitchFamily="18" charset="0"/>
              </a:rPr>
              <a:t>λ</a:t>
            </a:r>
            <a:r>
              <a:rPr lang="en-US" sz="2300" dirty="0">
                <a:solidFill>
                  <a:schemeClr val="tx2"/>
                </a:solidFill>
                <a:latin typeface="Times New Roman" pitchFamily="18" charset="0"/>
                <a:cs typeface="Times New Roman" pitchFamily="18" charset="0"/>
              </a:rPr>
              <a:t>= h/mv, v = 1 </a:t>
            </a:r>
            <a:r>
              <a:rPr lang="ru-RU" sz="2300" dirty="0">
                <a:solidFill>
                  <a:schemeClr val="tx2"/>
                </a:solidFill>
                <a:latin typeface="Times New Roman" pitchFamily="18" charset="0"/>
                <a:cs typeface="Times New Roman" pitchFamily="18" charset="0"/>
              </a:rPr>
              <a:t>м/с, </a:t>
            </a:r>
            <a:r>
              <a:rPr lang="en-US" sz="2300" dirty="0">
                <a:solidFill>
                  <a:schemeClr val="tx2"/>
                </a:solidFill>
                <a:latin typeface="Times New Roman" pitchFamily="18" charset="0"/>
                <a:cs typeface="Times New Roman" pitchFamily="18" charset="0"/>
              </a:rPr>
              <a:t>m = </a:t>
            </a:r>
            <a:r>
              <a:rPr lang="ru-RU" sz="2300" dirty="0">
                <a:solidFill>
                  <a:schemeClr val="tx2"/>
                </a:solidFill>
                <a:latin typeface="Times New Roman" pitchFamily="18" charset="0"/>
                <a:cs typeface="Times New Roman" pitchFamily="18" charset="0"/>
              </a:rPr>
              <a:t>1 г, </a:t>
            </a:r>
            <a:r>
              <a:rPr lang="en-US" sz="2300" dirty="0">
                <a:solidFill>
                  <a:schemeClr val="tx2"/>
                </a:solidFill>
                <a:latin typeface="Times New Roman" pitchFamily="18" charset="0"/>
                <a:cs typeface="Times New Roman" pitchFamily="18" charset="0"/>
              </a:rPr>
              <a:t>λ = 6.626∙10</a:t>
            </a:r>
            <a:r>
              <a:rPr lang="en-US" sz="2300" baseline="30000" dirty="0">
                <a:solidFill>
                  <a:schemeClr val="tx2"/>
                </a:solidFill>
                <a:latin typeface="Times New Roman" pitchFamily="18" charset="0"/>
                <a:cs typeface="Times New Roman" pitchFamily="18" charset="0"/>
              </a:rPr>
              <a:t>-34</a:t>
            </a: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м.</a:t>
            </a:r>
            <a:endParaRPr lang="ru-RU" sz="2300" b="1" dirty="0">
              <a:solidFill>
                <a:schemeClr val="tx2"/>
              </a:solidFill>
              <a:latin typeface="Times New Roman" pitchFamily="18" charset="0"/>
              <a:cs typeface="Times New Roman" pitchFamily="18" charset="0"/>
            </a:endParaRPr>
          </a:p>
          <a:p>
            <a:pPr algn="just" eaLnBrk="1" hangingPunct="1">
              <a:defRPr/>
            </a:pPr>
            <a:r>
              <a:rPr lang="ru-RU" sz="2300" b="1" dirty="0">
                <a:solidFill>
                  <a:schemeClr val="tx2"/>
                </a:solidFill>
                <a:latin typeface="Times New Roman" pitchFamily="18" charset="0"/>
                <a:cs typeface="Times New Roman" pitchFamily="18" charset="0"/>
              </a:rPr>
              <a:t>Генерация частиц</a:t>
            </a:r>
            <a:r>
              <a:rPr lang="en-US" sz="2300" b="1" dirty="0">
                <a:solidFill>
                  <a:schemeClr val="tx2"/>
                </a:solidFill>
                <a:latin typeface="Times New Roman" pitchFamily="18" charset="0"/>
                <a:cs typeface="Times New Roman" pitchFamily="18" charset="0"/>
              </a:rPr>
              <a:t>:</a:t>
            </a:r>
            <a:r>
              <a:rPr lang="ru-RU" sz="2300" b="1" dirty="0">
                <a:solidFill>
                  <a:schemeClr val="tx2"/>
                </a:solidFill>
                <a:latin typeface="Times New Roman" pitchFamily="18" charset="0"/>
                <a:cs typeface="Times New Roman" pitchFamily="18" charset="0"/>
              </a:rPr>
              <a:t> </a:t>
            </a:r>
            <a:r>
              <a:rPr lang="en-US" sz="2300" b="1" dirty="0">
                <a:solidFill>
                  <a:schemeClr val="tx2"/>
                </a:solidFill>
                <a:latin typeface="Times New Roman" pitchFamily="18" charset="0"/>
                <a:cs typeface="Times New Roman" pitchFamily="18" charset="0"/>
              </a:rPr>
              <a:t>E</a:t>
            </a:r>
            <a:r>
              <a:rPr lang="en-US" sz="2300" b="1" baseline="-25000" dirty="0">
                <a:solidFill>
                  <a:schemeClr val="tx2"/>
                </a:solidFill>
                <a:latin typeface="Times New Roman" pitchFamily="18" charset="0"/>
                <a:cs typeface="Times New Roman" pitchFamily="18" charset="0"/>
              </a:rPr>
              <a:t>p</a:t>
            </a:r>
            <a:r>
              <a:rPr lang="en-US" sz="2300" b="1" dirty="0">
                <a:solidFill>
                  <a:schemeClr val="tx2"/>
                </a:solidFill>
                <a:latin typeface="Times New Roman" pitchFamily="18" charset="0"/>
                <a:cs typeface="Times New Roman" pitchFamily="18" charset="0"/>
              </a:rPr>
              <a:t>=2mc</a:t>
            </a:r>
            <a:r>
              <a:rPr lang="en-US" sz="2300" b="1" baseline="30000" dirty="0">
                <a:solidFill>
                  <a:schemeClr val="tx2"/>
                </a:solidFill>
                <a:latin typeface="Times New Roman" pitchFamily="18" charset="0"/>
                <a:cs typeface="Times New Roman" pitchFamily="18" charset="0"/>
              </a:rPr>
              <a:t>2</a:t>
            </a:r>
            <a:r>
              <a:rPr lang="ru-RU" sz="2300" b="1" dirty="0">
                <a:solidFill>
                  <a:schemeClr val="tx2"/>
                </a:solidFill>
                <a:latin typeface="Times New Roman" pitchFamily="18" charset="0"/>
                <a:cs typeface="Times New Roman" pitchFamily="18" charset="0"/>
              </a:rPr>
              <a:t>.</a:t>
            </a:r>
            <a:r>
              <a:rPr lang="en-US" sz="2300" b="1" dirty="0">
                <a:solidFill>
                  <a:schemeClr val="tx2"/>
                </a:solidFill>
                <a:latin typeface="Times New Roman" panose="02020603050405020304" pitchFamily="18" charset="0"/>
                <a:cs typeface="Times New Roman" pitchFamily="18" charset="0"/>
              </a:rPr>
              <a:t> </a:t>
            </a:r>
            <a:r>
              <a:rPr lang="en-RU" sz="2300" kern="0" dirty="0">
                <a:effectLst/>
                <a:latin typeface="Times New Roman" panose="02020603050405020304" pitchFamily="18" charset="0"/>
                <a:ea typeface="Times New Roman" panose="02020603050405020304" pitchFamily="18" charset="0"/>
                <a:cs typeface="Times New Roman" panose="02020603050405020304" pitchFamily="18" charset="0"/>
              </a:rPr>
              <a:t>Чем больше масса частицы, которую необходимо получить в столкновении, тем больше должна быть энергия сталкивающихся частиц.</a:t>
            </a:r>
            <a:endParaRPr lang="ru-RU" sz="2300" b="1" dirty="0">
              <a:solidFill>
                <a:schemeClr val="tx2"/>
              </a:solidFill>
              <a:latin typeface="Times New Roman" panose="02020603050405020304" pitchFamily="18" charset="0"/>
              <a:cs typeface="Times New Roman" pitchFamily="18" charset="0"/>
            </a:endParaRPr>
          </a:p>
        </p:txBody>
      </p:sp>
      <p:sp>
        <p:nvSpPr>
          <p:cNvPr id="2" name="Slide Number Placeholder 1">
            <a:extLst>
              <a:ext uri="{FF2B5EF4-FFF2-40B4-BE49-F238E27FC236}">
                <a16:creationId xmlns:a16="http://schemas.microsoft.com/office/drawing/2014/main" id="{DF493B82-7B3B-63EF-1DCF-5FE4C00061C1}"/>
              </a:ext>
            </a:extLst>
          </p:cNvPr>
          <p:cNvSpPr>
            <a:spLocks noGrp="1"/>
          </p:cNvSpPr>
          <p:nvPr>
            <p:ph type="sldNum" sz="quarter" idx="12"/>
          </p:nvPr>
        </p:nvSpPr>
        <p:spPr/>
        <p:txBody>
          <a:bodyPr/>
          <a:lstStyle/>
          <a:p>
            <a:pPr>
              <a:defRPr/>
            </a:pPr>
            <a:fld id="{9240CF01-FD3B-4A0F-B71C-F47C60AF9472}" type="slidenum">
              <a:rPr lang="ru-RU" altLang="ru-RU" smtClean="0"/>
              <a:pPr>
                <a:defRPr/>
              </a:pPr>
              <a:t>4</a:t>
            </a:fld>
            <a:endParaRPr lang="ru-RU" altLang="ru-RU"/>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395440"/>
            <a:ext cx="7772400" cy="1062480"/>
          </a:xfrm>
        </p:spPr>
        <p:txBody>
          <a:bodyPr/>
          <a:lstStyle/>
          <a:p>
            <a:pPr eaLnBrk="1" hangingPunct="1"/>
            <a:r>
              <a:rPr lang="ru-RU" altLang="ru-RU" b="1" dirty="0">
                <a:solidFill>
                  <a:srgbClr val="FFFF66"/>
                </a:solidFill>
                <a:latin typeface="Times New Roman" panose="02020603050405020304" pitchFamily="18" charset="0"/>
              </a:rPr>
              <a:t>Ускорители электронов</a:t>
            </a:r>
          </a:p>
        </p:txBody>
      </p:sp>
      <p:sp>
        <p:nvSpPr>
          <p:cNvPr id="3" name="TextBox 2">
            <a:extLst>
              <a:ext uri="{FF2B5EF4-FFF2-40B4-BE49-F238E27FC236}">
                <a16:creationId xmlns:a16="http://schemas.microsoft.com/office/drawing/2014/main" id="{EE1F97CF-4B4B-4420-C29D-0664A1195584}"/>
              </a:ext>
            </a:extLst>
          </p:cNvPr>
          <p:cNvSpPr txBox="1"/>
          <p:nvPr/>
        </p:nvSpPr>
        <p:spPr>
          <a:xfrm>
            <a:off x="805721" y="1457920"/>
            <a:ext cx="7532558" cy="4524315"/>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cs typeface="Times New Roman" panose="02020603050405020304" pitchFamily="18" charset="0"/>
              </a:rPr>
              <a:t>Для ускорения электронов </a:t>
            </a:r>
            <a:r>
              <a:rPr lang="ru-RU" sz="2400" i="1" dirty="0">
                <a:solidFill>
                  <a:schemeClr val="bg1"/>
                </a:solidFill>
                <a:effectLst/>
                <a:latin typeface="Times New Roman" panose="02020603050405020304" pitchFamily="18" charset="0"/>
                <a:cs typeface="Times New Roman" panose="02020603050405020304" pitchFamily="18" charset="0"/>
              </a:rPr>
              <a:t>применимы описываемые ранее методы</a:t>
            </a:r>
            <a:r>
              <a:rPr lang="ru-RU" sz="2400" dirty="0">
                <a:solidFill>
                  <a:schemeClr val="bg1"/>
                </a:solidFill>
                <a:effectLst/>
                <a:latin typeface="Times New Roman" panose="02020603050405020304" pitchFamily="18" charset="0"/>
                <a:cs typeface="Times New Roman" panose="02020603050405020304" pitchFamily="18" charset="0"/>
              </a:rPr>
              <a:t>. Кроме того, для ускорения электронов может использоваться и метод </a:t>
            </a:r>
            <a:r>
              <a:rPr lang="ru-RU" sz="2400" i="1" dirty="0">
                <a:solidFill>
                  <a:schemeClr val="bg1"/>
                </a:solidFill>
                <a:effectLst/>
                <a:latin typeface="Times New Roman" panose="02020603050405020304" pitchFamily="18" charset="0"/>
                <a:cs typeface="Times New Roman" panose="02020603050405020304" pitchFamily="18" charset="0"/>
              </a:rPr>
              <a:t>индукционного ускорения</a:t>
            </a:r>
            <a:r>
              <a:rPr lang="ru-RU" sz="2400" dirty="0">
                <a:solidFill>
                  <a:schemeClr val="bg1"/>
                </a:solidFill>
                <a:effectLst/>
                <a:latin typeface="Times New Roman" panose="02020603050405020304" pitchFamily="18" charset="0"/>
                <a:cs typeface="Times New Roman" panose="02020603050405020304" pitchFamily="18" charset="0"/>
              </a:rPr>
              <a:t>, т. е. ускорения в квазистационарном вихревом электрическом поле. Приращение энергии происходит за счет изменения магнитного потока. Систему, состоящую из траектории движения заряжённой</a:t>
            </a:r>
            <a:r>
              <a:rPr lang="en-US" sz="2400" dirty="0">
                <a:solidFill>
                  <a:schemeClr val="bg1"/>
                </a:solidFill>
                <a:effectLst/>
                <a:latin typeface="Times New Roman" panose="02020603050405020304" pitchFamily="18" charset="0"/>
                <a:cs typeface="Times New Roman" panose="02020603050405020304" pitchFamily="18" charset="0"/>
              </a:rPr>
              <a:t> </a:t>
            </a:r>
            <a:r>
              <a:rPr lang="ru-RU" sz="2400" dirty="0">
                <a:solidFill>
                  <a:schemeClr val="bg1"/>
                </a:solidFill>
                <a:effectLst/>
                <a:latin typeface="Times New Roman" panose="02020603050405020304" pitchFamily="18" charset="0"/>
                <a:cs typeface="Times New Roman" panose="02020603050405020304" pitchFamily="18" charset="0"/>
              </a:rPr>
              <a:t>частицы и обмотки возбуждения магнитного потока, можно рассматривать как повышающий трансформатор, где траектория частицы представляет собой вторичную обмотку, а обмотка возбуждения магнитного потока - первичную.</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Особенности ускорителей электронов</a:t>
            </a:r>
          </a:p>
        </p:txBody>
      </p:sp>
      <p:sp>
        <p:nvSpPr>
          <p:cNvPr id="35843" name="Content Placeholder 2"/>
          <p:cNvSpPr>
            <a:spLocks noGrp="1"/>
          </p:cNvSpPr>
          <p:nvPr>
            <p:ph idx="1"/>
          </p:nvPr>
        </p:nvSpPr>
        <p:spPr>
          <a:xfrm>
            <a:off x="4572000" y="1432301"/>
            <a:ext cx="4135854" cy="5098674"/>
          </a:xfrm>
        </p:spPr>
        <p:txBody>
          <a:bodyPr/>
          <a:lstStyle/>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быстро становятся релятивистскими,</a:t>
            </a:r>
          </a:p>
          <a:p>
            <a:r>
              <a:rPr lang="ru-RU" altLang="ru-RU" sz="2400" b="1" dirty="0">
                <a:solidFill>
                  <a:schemeClr val="accent2"/>
                </a:solidFill>
                <a:latin typeface="Times New Roman" panose="02020603050405020304" pitchFamily="18" charset="0"/>
                <a:cs typeface="Times New Roman" panose="02020603050405020304" pitchFamily="18" charset="0"/>
              </a:rPr>
              <a:t>Дальнейший прирост энергии идёт за счёт возрастания массы,</a:t>
            </a:r>
          </a:p>
          <a:p>
            <a:r>
              <a:rPr lang="ru-RU" altLang="ru-RU" sz="2400" b="1" dirty="0">
                <a:solidFill>
                  <a:schemeClr val="accent2"/>
                </a:solidFill>
                <a:latin typeface="Times New Roman" panose="02020603050405020304" pitchFamily="18" charset="0"/>
                <a:cs typeface="Times New Roman" panose="02020603050405020304" pitchFamily="18" charset="0"/>
              </a:rPr>
              <a:t>При этом скорость почти не меняется,</a:t>
            </a:r>
          </a:p>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сильно излучают</a:t>
            </a:r>
            <a:r>
              <a:rPr lang="en-US" altLang="ru-RU" sz="2400" b="1" dirty="0">
                <a:solidFill>
                  <a:schemeClr val="accent2"/>
                </a:solidFill>
                <a:latin typeface="Times New Roman" panose="02020603050405020304" pitchFamily="18" charset="0"/>
                <a:cs typeface="Times New Roman" panose="02020603050405020304" pitchFamily="18" charset="0"/>
              </a:rPr>
              <a:t> </a:t>
            </a:r>
            <a:r>
              <a:rPr lang="ru-RU" altLang="ru-RU" sz="2400" b="1" dirty="0">
                <a:solidFill>
                  <a:schemeClr val="accent2"/>
                </a:solidFill>
                <a:latin typeface="Times New Roman" panose="02020603050405020304" pitchFamily="18" charset="0"/>
                <a:cs typeface="Times New Roman" panose="02020603050405020304" pitchFamily="18" charset="0"/>
              </a:rPr>
              <a:t>ЭМ волны при криволинейном движении в магнитных полях.</a:t>
            </a:r>
          </a:p>
        </p:txBody>
      </p:sp>
      <p:sp>
        <p:nvSpPr>
          <p:cNvPr id="2" name="Slide Number Placeholder 1">
            <a:extLst>
              <a:ext uri="{FF2B5EF4-FFF2-40B4-BE49-F238E27FC236}">
                <a16:creationId xmlns:a16="http://schemas.microsoft.com/office/drawing/2014/main" id="{616E29C7-5000-920A-02A7-7FB7CA9FAD75}"/>
              </a:ext>
            </a:extLst>
          </p:cNvPr>
          <p:cNvSpPr>
            <a:spLocks noGrp="1"/>
          </p:cNvSpPr>
          <p:nvPr>
            <p:ph type="sldNum" sz="quarter" idx="12"/>
          </p:nvPr>
        </p:nvSpPr>
        <p:spPr/>
        <p:txBody>
          <a:bodyPr/>
          <a:lstStyle/>
          <a:p>
            <a:pPr>
              <a:defRPr/>
            </a:pPr>
            <a:fld id="{9240CF01-FD3B-4A0F-B71C-F47C60AF9472}" type="slidenum">
              <a:rPr lang="ru-RU" altLang="ru-RU" smtClean="0"/>
              <a:pPr>
                <a:defRPr/>
              </a:pPr>
              <a:t>41</a:t>
            </a:fld>
            <a:endParaRPr lang="ru-RU" altLang="ru-RU"/>
          </a:p>
        </p:txBody>
      </p:sp>
      <p:pic>
        <p:nvPicPr>
          <p:cNvPr id="6146" name="Picture 2">
            <a:extLst>
              <a:ext uri="{FF2B5EF4-FFF2-40B4-BE49-F238E27FC236}">
                <a16:creationId xmlns:a16="http://schemas.microsoft.com/office/drawing/2014/main" id="{021A8476-59A3-1ED2-34DE-141085998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16" b="10035"/>
          <a:stretch/>
        </p:blipFill>
        <p:spPr bwMode="auto">
          <a:xfrm>
            <a:off x="568493" y="1622801"/>
            <a:ext cx="3489158" cy="36123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113745-F063-DE3D-58AC-6DA30725ADAB}"/>
              </a:ext>
            </a:extLst>
          </p:cNvPr>
          <p:cNvSpPr txBox="1"/>
          <p:nvPr/>
        </p:nvSpPr>
        <p:spPr>
          <a:xfrm>
            <a:off x="123325" y="5321895"/>
            <a:ext cx="4572000" cy="1323439"/>
          </a:xfrm>
          <a:prstGeom prst="rect">
            <a:avLst/>
          </a:prstGeom>
          <a:noFill/>
        </p:spPr>
        <p:txBody>
          <a:bodyPr wrap="square">
            <a:spAutoFit/>
          </a:bodyPr>
          <a:lstStyle/>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Бетатрон на </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35 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МэВ</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 </a:t>
            </a:r>
            <a:endParaRPr lang="ru-RU" sz="1600" b="1" i="0" u="none" strike="noStrike" dirty="0">
              <a:solidFill>
                <a:srgbClr val="202122"/>
              </a:solidFill>
              <a:effectLst/>
              <a:latin typeface="Times New Roman" panose="02020603050405020304" pitchFamily="18" charset="0"/>
              <a:cs typeface="Times New Roman" panose="02020603050405020304" pitchFamily="18" charset="0"/>
            </a:endParaRPr>
          </a:p>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использовавшийся </a:t>
            </a:r>
            <a:r>
              <a:rPr lang="ru-RU" sz="1600" b="1" dirty="0">
                <a:solidFill>
                  <a:srgbClr val="202122"/>
                </a:solidFill>
                <a:latin typeface="Times New Roman" panose="02020603050405020304" pitchFamily="18" charset="0"/>
                <a:cs typeface="Times New Roman" panose="02020603050405020304" pitchFamily="18" charset="0"/>
              </a:rPr>
              <a:t>для изучения</a:t>
            </a:r>
          </a:p>
          <a:p>
            <a:pPr algn="ctr"/>
            <a:r>
              <a:rPr lang="ru-RU" sz="1600" b="1" dirty="0">
                <a:solidFill>
                  <a:srgbClr val="202122"/>
                </a:solidFill>
                <a:latin typeface="Times New Roman" panose="02020603050405020304" pitchFamily="18" charset="0"/>
                <a:cs typeface="Times New Roman" panose="02020603050405020304" pitchFamily="18" charset="0"/>
              </a:rPr>
              <a:t>фотоядерных реакций </a:t>
            </a:r>
          </a:p>
          <a:p>
            <a:pPr algn="ctr"/>
            <a:r>
              <a:rPr lang="ru-RU" sz="1600" b="1" dirty="0">
                <a:solidFill>
                  <a:srgbClr val="202122"/>
                </a:solidFill>
                <a:latin typeface="Times New Roman" panose="02020603050405020304" pitchFamily="18" charset="0"/>
                <a:cs typeface="Times New Roman" panose="02020603050405020304" pitchFamily="18" charset="0"/>
              </a:rPr>
              <a:t>в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Мельбурнском университете</a:t>
            </a:r>
          </a:p>
          <a:p>
            <a:pPr algn="ctr"/>
            <a:r>
              <a:rPr lang="ru-RU" sz="1600" b="1" dirty="0">
                <a:solidFill>
                  <a:srgbClr val="202122"/>
                </a:solidFill>
                <a:latin typeface="Times New Roman" panose="02020603050405020304" pitchFamily="18" charset="0"/>
                <a:cs typeface="Times New Roman" panose="02020603050405020304" pitchFamily="18" charset="0"/>
              </a:rPr>
              <a:t>1962 г.</a:t>
            </a:r>
            <a:endParaRPr lang="en-RU"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3" name="Содержимое 2"/>
          <p:cNvSpPr>
            <a:spLocks noGrp="1"/>
          </p:cNvSpPr>
          <p:nvPr>
            <p:ph idx="1"/>
          </p:nvPr>
        </p:nvSpPr>
        <p:spPr>
          <a:xfrm>
            <a:off x="3726102" y="3668233"/>
            <a:ext cx="3439886" cy="1403007"/>
          </a:xfrm>
        </p:spPr>
        <p:txBody>
          <a:bodyPr/>
          <a:lstStyle/>
          <a:p>
            <a:pPr marL="0" indent="0" algn="ctr" eaLnBrk="1" hangingPunct="1">
              <a:buNone/>
              <a:defRPr/>
            </a:pPr>
            <a:r>
              <a:rPr lang="ru-RU" sz="2800" b="1" dirty="0">
                <a:solidFill>
                  <a:schemeClr val="accent6"/>
                </a:solidFill>
                <a:latin typeface="Times New Roman" pitchFamily="18" charset="0"/>
                <a:cs typeface="Times New Roman" pitchFamily="18" charset="0"/>
              </a:rPr>
              <a:t>1940 г. Д. </a:t>
            </a:r>
            <a:r>
              <a:rPr lang="ru-RU" sz="2800" b="1" dirty="0" err="1">
                <a:solidFill>
                  <a:schemeClr val="accent6"/>
                </a:solidFill>
                <a:latin typeface="Times New Roman" pitchFamily="18" charset="0"/>
                <a:cs typeface="Times New Roman" pitchFamily="18" charset="0"/>
              </a:rPr>
              <a:t>Керст</a:t>
            </a:r>
            <a:r>
              <a:rPr lang="ru-RU" sz="2800" b="1" dirty="0">
                <a:solidFill>
                  <a:schemeClr val="accent6"/>
                </a:solidFill>
                <a:latin typeface="Times New Roman" pitchFamily="18" charset="0"/>
                <a:cs typeface="Times New Roman" pitchFamily="18" charset="0"/>
              </a:rPr>
              <a:t> </a:t>
            </a:r>
          </a:p>
          <a:p>
            <a:pPr marL="0" indent="0" algn="ctr" eaLnBrk="1" hangingPunct="1">
              <a:buNone/>
              <a:defRPr/>
            </a:pPr>
            <a:r>
              <a:rPr lang="ru-RU" sz="2800" b="1" dirty="0">
                <a:solidFill>
                  <a:schemeClr val="accent6"/>
                </a:solidFill>
                <a:latin typeface="Times New Roman" pitchFamily="18" charset="0"/>
                <a:cs typeface="Times New Roman" pitchFamily="18" charset="0"/>
              </a:rPr>
              <a:t>(2.3 МэВ – 25 МэВ)</a:t>
            </a:r>
          </a:p>
        </p:txBody>
      </p:sp>
      <p:pic>
        <p:nvPicPr>
          <p:cNvPr id="36868" name="Picture 2" descr="Д. Керст и его бетатрон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3295650"/>
            <a:ext cx="3268903"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descr="betatron.gif (4364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739" y="2757881"/>
            <a:ext cx="191452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26A3F10-1A19-A594-F603-360F86F73658}"/>
              </a:ext>
            </a:extLst>
          </p:cNvPr>
          <p:cNvSpPr txBox="1"/>
          <p:nvPr/>
        </p:nvSpPr>
        <p:spPr>
          <a:xfrm>
            <a:off x="457200" y="965995"/>
            <a:ext cx="8474529" cy="2139047"/>
          </a:xfrm>
          <a:prstGeom prst="rect">
            <a:avLst/>
          </a:prstGeom>
          <a:noFill/>
        </p:spPr>
        <p:txBody>
          <a:bodyPr wrap="square">
            <a:spAutoFit/>
          </a:bodyPr>
          <a:lstStyle/>
          <a:p>
            <a:pPr algn="just" eaLnBrk="1" fontAlgn="t" hangingPunct="1">
              <a:spcBef>
                <a:spcPct val="0"/>
              </a:spcBef>
              <a:buClrTx/>
              <a:buSzTx/>
              <a:buFontTx/>
              <a:buNone/>
            </a:pPr>
            <a:r>
              <a:rPr lang="ru-RU" altLang="en-US" sz="1900" b="1" dirty="0">
                <a:solidFill>
                  <a:schemeClr val="accent2"/>
                </a:solidFill>
                <a:latin typeface="Times New Roman" panose="02020603050405020304" pitchFamily="18" charset="0"/>
                <a:cs typeface="Times New Roman" panose="02020603050405020304" pitchFamily="18" charset="0"/>
              </a:rPr>
              <a:t>Индукционное ускорение. Существует возможность ускорения частиц квазистатическим (мало меняющимся за время пролета частицы) электрическим полем. Для этого используется вихревое электрическое поле, возникающее при изменении во времени магнитного поля. Очевидно, что описываемая схема представляет собой трансформатор, у которого первичная обмотка это обмотка возбуждения магнитного поля, а вторичная обмотка – пучок ускоряемых частиц.</a:t>
            </a:r>
          </a:p>
        </p:txBody>
      </p:sp>
      <p:sp>
        <p:nvSpPr>
          <p:cNvPr id="6" name="TextBox 5">
            <a:extLst>
              <a:ext uri="{FF2B5EF4-FFF2-40B4-BE49-F238E27FC236}">
                <a16:creationId xmlns:a16="http://schemas.microsoft.com/office/drawing/2014/main" id="{4AF29CB5-F552-350D-CEF3-7C6E7E3789B6}"/>
              </a:ext>
            </a:extLst>
          </p:cNvPr>
          <p:cNvSpPr txBox="1"/>
          <p:nvPr/>
        </p:nvSpPr>
        <p:spPr>
          <a:xfrm>
            <a:off x="800100" y="5603080"/>
            <a:ext cx="7543800" cy="1200329"/>
          </a:xfrm>
          <a:prstGeom prst="rect">
            <a:avLst/>
          </a:prstGeom>
          <a:noFill/>
        </p:spPr>
        <p:txBody>
          <a:bodyPr wrap="square">
            <a:spAutoFit/>
          </a:bodyPr>
          <a:lstStyle/>
          <a:p>
            <a:pPr algn="just" eaLnBrk="1" hangingPunct="1">
              <a:spcBef>
                <a:spcPct val="0"/>
              </a:spcBef>
              <a:buClrTx/>
              <a:buSzTx/>
              <a:buFontTx/>
              <a:buNone/>
            </a:pPr>
            <a:r>
              <a:rPr lang="ru-RU" altLang="en-US" b="1" dirty="0">
                <a:latin typeface="Times New Roman" panose="02020603050405020304" pitchFamily="18" charset="0"/>
                <a:cs typeface="Times New Roman" panose="02020603050405020304" pitchFamily="18" charset="0"/>
              </a:rPr>
              <a:t>Недостатки этой схемы заключаются в достаточно малой величине ускоряющего поля ~10 </a:t>
            </a:r>
            <a:r>
              <a:rPr lang="ru-RU" altLang="en-US" b="1" dirty="0" err="1">
                <a:latin typeface="Times New Roman" panose="02020603050405020304" pitchFamily="18" charset="0"/>
                <a:cs typeface="Times New Roman" panose="02020603050405020304" pitchFamily="18" charset="0"/>
              </a:rPr>
              <a:t>кВ</a:t>
            </a:r>
            <a:r>
              <a:rPr lang="ru-RU" altLang="en-US" b="1" dirty="0">
                <a:latin typeface="Times New Roman" panose="02020603050405020304" pitchFamily="18" charset="0"/>
                <a:cs typeface="Times New Roman" panose="02020603050405020304" pitchFamily="18" charset="0"/>
              </a:rPr>
              <a:t>/см. </a:t>
            </a:r>
            <a:r>
              <a:rPr lang="ru-RU" altLang="en-US" b="1" kern="0" dirty="0">
                <a:solidFill>
                  <a:srgbClr val="000000"/>
                </a:solidFill>
                <a:latin typeface="Times New Roman" panose="02020603050405020304" pitchFamily="18" charset="0"/>
                <a:cs typeface="Times New Roman" panose="02020603050405020304" pitchFamily="18" charset="0"/>
              </a:rPr>
              <a:t>Ограничение по </a:t>
            </a:r>
            <a:r>
              <a:rPr lang="en-RU" b="1" kern="0" dirty="0">
                <a:solidFill>
                  <a:srgbClr val="000000"/>
                </a:solidFill>
                <a:effectLst/>
                <a:latin typeface="Times New Roman" panose="02020603050405020304" pitchFamily="18" charset="0"/>
                <a:ea typeface="Times New Roman" panose="02020603050405020304" pitchFamily="18" charset="0"/>
              </a:rPr>
              <a:t>энерги</a:t>
            </a:r>
            <a:r>
              <a:rPr lang="ru-RU" b="1" kern="0" dirty="0">
                <a:solidFill>
                  <a:srgbClr val="000000"/>
                </a:solidFill>
                <a:effectLst/>
                <a:latin typeface="Times New Roman" panose="02020603050405020304" pitchFamily="18" charset="0"/>
                <a:ea typeface="Times New Roman" panose="02020603050405020304" pitchFamily="18" charset="0"/>
              </a:rPr>
              <a:t>и</a:t>
            </a:r>
            <a:r>
              <a:rPr lang="en-US" b="1" kern="0" dirty="0">
                <a:solidFill>
                  <a:srgbClr val="000000"/>
                </a:solidFill>
                <a:effectLst/>
                <a:latin typeface="Times New Roman" panose="02020603050405020304" pitchFamily="18" charset="0"/>
                <a:ea typeface="Times New Roman" panose="02020603050405020304" pitchFamily="18" charset="0"/>
              </a:rPr>
              <a:t>:</a:t>
            </a:r>
            <a:r>
              <a:rPr lang="en-RU" b="1" kern="0" dirty="0">
                <a:solidFill>
                  <a:srgbClr val="000000"/>
                </a:solidFill>
                <a:effectLst/>
                <a:latin typeface="Times New Roman" panose="02020603050405020304" pitchFamily="18" charset="0"/>
                <a:ea typeface="Times New Roman" panose="02020603050405020304" pitchFamily="18" charset="0"/>
              </a:rPr>
              <a:t> 20-50 МэВ</a:t>
            </a:r>
            <a:r>
              <a:rPr lang="ru-RU" b="1" kern="0" dirty="0">
                <a:solidFill>
                  <a:srgbClr val="000000"/>
                </a:solidFill>
                <a:effectLst/>
                <a:latin typeface="Times New Roman" panose="02020603050405020304" pitchFamily="18" charset="0"/>
                <a:ea typeface="Times New Roman" panose="02020603050405020304" pitchFamily="18" charset="0"/>
              </a:rPr>
              <a:t> (ввиду </a:t>
            </a:r>
            <a:r>
              <a:rPr lang="en-RU" b="1" kern="0" dirty="0">
                <a:solidFill>
                  <a:srgbClr val="000000"/>
                </a:solidFill>
                <a:effectLst/>
                <a:latin typeface="Times New Roman" panose="02020603050405020304" pitchFamily="18" charset="0"/>
                <a:ea typeface="Times New Roman" panose="02020603050405020304" pitchFamily="18" charset="0"/>
              </a:rPr>
              <a:t>необходимост</a:t>
            </a:r>
            <a:r>
              <a:rPr lang="ru-RU" b="1" kern="0" dirty="0">
                <a:solidFill>
                  <a:srgbClr val="000000"/>
                </a:solidFill>
                <a:effectLst/>
                <a:latin typeface="Times New Roman" panose="02020603050405020304" pitchFamily="18" charset="0"/>
                <a:ea typeface="Times New Roman" panose="02020603050405020304" pitchFamily="18" charset="0"/>
              </a:rPr>
              <a:t>и</a:t>
            </a:r>
            <a:r>
              <a:rPr lang="en-RU" b="1" kern="0" dirty="0">
                <a:solidFill>
                  <a:srgbClr val="000000"/>
                </a:solidFill>
                <a:effectLst/>
                <a:latin typeface="Times New Roman" panose="02020603050405020304" pitchFamily="18" charset="0"/>
                <a:ea typeface="Times New Roman" panose="02020603050405020304" pitchFamily="18" charset="0"/>
              </a:rPr>
              <a:t> использования электромагнитов слишком большого размера и веса</a:t>
            </a:r>
            <a:r>
              <a:rPr lang="ru-RU" b="1" kern="0" dirty="0">
                <a:solidFill>
                  <a:srgbClr val="000000"/>
                </a:solidFill>
                <a:effectLst/>
                <a:latin typeface="Times New Roman" panose="02020603050405020304" pitchFamily="18" charset="0"/>
                <a:ea typeface="Times New Roman" panose="02020603050405020304" pitchFamily="18" charset="0"/>
              </a:rPr>
              <a:t>)</a:t>
            </a:r>
            <a:r>
              <a:rPr lang="ru-RU" altLang="en-US"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42</a:t>
            </a:fld>
            <a:endParaRPr lang="ru-RU" altLang="ru-RU"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43</a:t>
            </a:fld>
            <a:endParaRPr lang="ru-RU" altLang="ru-RU"/>
          </a:p>
        </p:txBody>
      </p:sp>
      <p:sp>
        <p:nvSpPr>
          <p:cNvPr id="13" name="TextBox 12">
            <a:extLst>
              <a:ext uri="{FF2B5EF4-FFF2-40B4-BE49-F238E27FC236}">
                <a16:creationId xmlns:a16="http://schemas.microsoft.com/office/drawing/2014/main" id="{8B2CB393-A8E8-3157-3769-77BF0135D583}"/>
              </a:ext>
            </a:extLst>
          </p:cNvPr>
          <p:cNvSpPr txBox="1"/>
          <p:nvPr/>
        </p:nvSpPr>
        <p:spPr>
          <a:xfrm>
            <a:off x="3190875" y="966330"/>
            <a:ext cx="5762627" cy="5586145"/>
          </a:xfrm>
          <a:prstGeom prst="rect">
            <a:avLst/>
          </a:prstGeom>
          <a:noFill/>
        </p:spPr>
        <p:txBody>
          <a:bodyPr wrap="square">
            <a:spAutoFit/>
          </a:bodyPr>
          <a:lstStyle/>
          <a:p>
            <a:pPr algn="just"/>
            <a:r>
              <a:rPr lang="en-RU" sz="2100" b="1" dirty="0">
                <a:solidFill>
                  <a:schemeClr val="accent2"/>
                </a:solidFill>
                <a:latin typeface="Times New Roman" panose="02020603050405020304" pitchFamily="18" charset="0"/>
                <a:cs typeface="Times New Roman" panose="02020603050405020304" pitchFamily="18" charset="0"/>
              </a:rPr>
              <a:t>Бетатрон конструктивно представляет собой большой электромагнит, между полюсами которого расположена тороидальная вакуумная камера. Электромагнит создаёт в зазоре между полюсами переменное магнитное поле, которое в плоскости вакуумной камеры создаёт вихревое электрическое поле (э.д.с. индукции). В вакуумную камеру в начале каждого периода нарастания магнитного поля впрыскиваются электроны, которые увлекаются вихревым электрическим полем в процесс ускорения по круговой орбите. В момент, когда магнитное поле достигает максимального значения, процесс ускорения электронов прекращается.</a:t>
            </a:r>
          </a:p>
          <a:p>
            <a:pPr algn="just"/>
            <a:r>
              <a:rPr lang="en-RU" sz="2100" b="1" dirty="0">
                <a:solidFill>
                  <a:srgbClr val="FF0000"/>
                </a:solidFill>
                <a:latin typeface="Times New Roman" panose="02020603050405020304" pitchFamily="18" charset="0"/>
                <a:cs typeface="Times New Roman" panose="02020603050405020304" pitchFamily="18" charset="0"/>
              </a:rPr>
              <a:t>Бетатроны преимущественно и используются как источники тормозного излучения.</a:t>
            </a:r>
          </a:p>
        </p:txBody>
      </p:sp>
      <p:pic>
        <p:nvPicPr>
          <p:cNvPr id="1035" name="Picture 11">
            <a:extLst>
              <a:ext uri="{FF2B5EF4-FFF2-40B4-BE49-F238E27FC236}">
                <a16:creationId xmlns:a16="http://schemas.microsoft.com/office/drawing/2014/main" id="{2265964C-AAAA-9E4B-981C-AF4F9FDC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0" y="1269631"/>
            <a:ext cx="2993665" cy="466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11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1"/>
          <p:cNvSpPr>
            <a:spLocks noGrp="1"/>
          </p:cNvSpPr>
          <p:nvPr>
            <p:ph type="title"/>
          </p:nvPr>
        </p:nvSpPr>
        <p:spPr>
          <a:xfrm>
            <a:off x="457200" y="0"/>
            <a:ext cx="8229600" cy="10668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Микротрон</a:t>
            </a:r>
          </a:p>
        </p:txBody>
      </p:sp>
      <p:sp>
        <p:nvSpPr>
          <p:cNvPr id="3" name="Содержимое 2"/>
          <p:cNvSpPr>
            <a:spLocks noGrp="1"/>
          </p:cNvSpPr>
          <p:nvPr>
            <p:ph idx="1"/>
          </p:nvPr>
        </p:nvSpPr>
        <p:spPr>
          <a:xfrm>
            <a:off x="865414" y="6202927"/>
            <a:ext cx="3151414" cy="504033"/>
          </a:xfrm>
        </p:spPr>
        <p:txBody>
          <a:bodyPr/>
          <a:lstStyle/>
          <a:p>
            <a:pPr marL="0" indent="0" eaLnBrk="1" hangingPunct="1">
              <a:buNone/>
              <a:defRPr/>
            </a:pPr>
            <a:r>
              <a:rPr lang="ru-RU" sz="2400" b="1" dirty="0">
                <a:solidFill>
                  <a:schemeClr val="accent6"/>
                </a:solidFill>
                <a:latin typeface="Times New Roman" pitchFamily="18" charset="0"/>
                <a:cs typeface="Times New Roman" pitchFamily="18" charset="0"/>
              </a:rPr>
              <a:t>1944 г. В. Векслер</a:t>
            </a:r>
            <a:endParaRPr lang="ru-RU" dirty="0"/>
          </a:p>
        </p:txBody>
      </p:sp>
      <p:sp>
        <p:nvSpPr>
          <p:cNvPr id="6" name="TextBox 5"/>
          <p:cNvSpPr txBox="1"/>
          <p:nvPr/>
        </p:nvSpPr>
        <p:spPr>
          <a:xfrm>
            <a:off x="1381858" y="4046197"/>
            <a:ext cx="1630363" cy="369888"/>
          </a:xfrm>
          <a:prstGeom prst="rect">
            <a:avLst/>
          </a:prstGeom>
          <a:noFill/>
        </p:spPr>
        <p:txBody>
          <a:bodyPr wrap="none">
            <a:spAutoFit/>
          </a:bodyPr>
          <a:lstStyle/>
          <a:p>
            <a:pPr eaLnBrk="1" hangingPunct="1">
              <a:defRPr/>
            </a:pPr>
            <a:r>
              <a:rPr lang="en-US" b="1" dirty="0" err="1">
                <a:solidFill>
                  <a:schemeClr val="accent6"/>
                </a:solidFill>
                <a:latin typeface="Times New Roman" pitchFamily="18" charset="0"/>
                <a:cs typeface="Times New Roman" pitchFamily="18" charset="0"/>
              </a:rPr>
              <a:t>E</a:t>
            </a:r>
            <a:r>
              <a:rPr lang="en-US" b="1" baseline="-25000" dirty="0" err="1">
                <a:solidFill>
                  <a:schemeClr val="accent6"/>
                </a:solidFill>
                <a:latin typeface="Times New Roman" pitchFamily="18" charset="0"/>
                <a:cs typeface="Times New Roman" pitchFamily="18" charset="0"/>
              </a:rPr>
              <a:t>max</a:t>
            </a:r>
            <a:r>
              <a:rPr lang="en-US" b="1" dirty="0">
                <a:solidFill>
                  <a:schemeClr val="accent6"/>
                </a:solidFill>
                <a:latin typeface="Times New Roman" pitchFamily="18" charset="0"/>
                <a:cs typeface="Times New Roman" pitchFamily="18" charset="0"/>
              </a:rPr>
              <a:t> &lt; 50 </a:t>
            </a:r>
            <a:r>
              <a:rPr lang="ru-RU" b="1" dirty="0">
                <a:solidFill>
                  <a:schemeClr val="accent6"/>
                </a:solidFill>
                <a:latin typeface="Times New Roman" pitchFamily="18" charset="0"/>
                <a:cs typeface="Times New Roman" pitchFamily="18" charset="0"/>
              </a:rPr>
              <a:t>МэВ</a:t>
            </a:r>
          </a:p>
        </p:txBody>
      </p:sp>
      <p:pic>
        <p:nvPicPr>
          <p:cNvPr id="2" name="Picture 5">
            <a:extLst>
              <a:ext uri="{FF2B5EF4-FFF2-40B4-BE49-F238E27FC236}">
                <a16:creationId xmlns:a16="http://schemas.microsoft.com/office/drawing/2014/main" id="{974DE008-4701-D83D-A4B5-FF1E0DA0A0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80" r="10112"/>
          <a:stretch/>
        </p:blipFill>
        <p:spPr bwMode="auto">
          <a:xfrm>
            <a:off x="76200" y="1127466"/>
            <a:ext cx="4144108" cy="2895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7">
            <a:extLst>
              <a:ext uri="{FF2B5EF4-FFF2-40B4-BE49-F238E27FC236}">
                <a16:creationId xmlns:a16="http://schemas.microsoft.com/office/drawing/2014/main" id="{215F016B-8353-E895-EC5D-04EAE472B8C2}"/>
              </a:ext>
            </a:extLst>
          </p:cNvPr>
          <p:cNvSpPr>
            <a:spLocks noChangeArrowheads="1"/>
          </p:cNvSpPr>
          <p:nvPr/>
        </p:nvSpPr>
        <p:spPr bwMode="auto">
          <a:xfrm>
            <a:off x="486508" y="4432343"/>
            <a:ext cx="37338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ru-RU" altLang="en-US" sz="1800" dirty="0">
                <a:latin typeface="Times New Roman" panose="02020603050405020304" pitchFamily="18" charset="0"/>
                <a:cs typeface="Times New Roman" panose="02020603050405020304" pitchFamily="18" charset="0"/>
              </a:rPr>
              <a:t> Схема устройства микротрона</a:t>
            </a:r>
            <a:r>
              <a:rPr lang="en-US" altLang="en-US" sz="1800" dirty="0">
                <a:latin typeface="Times New Roman" panose="02020603050405020304" pitchFamily="18" charset="0"/>
                <a:cs typeface="Times New Roman" panose="02020603050405020304" pitchFamily="18" charset="0"/>
              </a:rPr>
              <a:t>:</a:t>
            </a:r>
            <a:r>
              <a:rPr lang="ru-RU" altLang="en-US" sz="1800" dirty="0">
                <a:latin typeface="Times New Roman" panose="02020603050405020304" pitchFamily="18" charset="0"/>
                <a:cs typeface="Times New Roman" panose="02020603050405020304" pitchFamily="18" charset="0"/>
              </a:rPr>
              <a:t>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вакуумная камера внутри постоянного магнита;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резонатор;</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траектория электрона;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мишень. </a:t>
            </a:r>
          </a:p>
        </p:txBody>
      </p:sp>
      <p:sp>
        <p:nvSpPr>
          <p:cNvPr id="8" name="TextBox 7">
            <a:extLst>
              <a:ext uri="{FF2B5EF4-FFF2-40B4-BE49-F238E27FC236}">
                <a16:creationId xmlns:a16="http://schemas.microsoft.com/office/drawing/2014/main" id="{E0572470-F087-FF79-1C55-176DAD44195D}"/>
              </a:ext>
            </a:extLst>
          </p:cNvPr>
          <p:cNvSpPr txBox="1"/>
          <p:nvPr/>
        </p:nvSpPr>
        <p:spPr>
          <a:xfrm>
            <a:off x="4016828" y="819351"/>
            <a:ext cx="5050972" cy="5940088"/>
          </a:xfrm>
          <a:prstGeom prst="rect">
            <a:avLst/>
          </a:prstGeom>
          <a:noFill/>
        </p:spPr>
        <p:txBody>
          <a:bodyPr wrap="square">
            <a:spAutoFit/>
          </a:bodyPr>
          <a:lstStyle/>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 ускорении электронов все трудности, связанные с релятивистскими эффектами, возникают уже при энергии </a:t>
            </a:r>
            <a:r>
              <a:rPr lang="ru-RU" altLang="en-US" sz="2000" b="1" dirty="0">
                <a:solidFill>
                  <a:schemeClr val="accent2"/>
                </a:solidFill>
                <a:latin typeface="Times New Roman" panose="02020603050405020304" pitchFamily="18" charset="0"/>
                <a:cs typeface="Times New Roman" panose="02020603050405020304" pitchFamily="18" charset="0"/>
              </a:rPr>
              <a:t>в сотни кэВ</a:t>
            </a:r>
            <a:r>
              <a:rPr lang="en-US" altLang="en-US" sz="2000" b="1" dirty="0">
                <a:solidFill>
                  <a:schemeClr val="accent2"/>
                </a:solidFill>
                <a:latin typeface="Times New Roman" panose="02020603050405020304" pitchFamily="18" charset="0"/>
                <a:cs typeface="Times New Roman" panose="02020603050405020304" pitchFamily="18" charset="0"/>
              </a:rPr>
              <a:t>.</a:t>
            </a:r>
            <a:endParaRPr lang="ru-RU" altLang="en-US" sz="2000" b="1"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Однако резкая зависимость частоты обращения от энергии в релятивистской области позволяет реализовать </a:t>
            </a:r>
            <a:r>
              <a:rPr lang="ru-RU" altLang="en-US" sz="2000" b="1" dirty="0" err="1">
                <a:solidFill>
                  <a:schemeClr val="accent2"/>
                </a:solidFill>
                <a:latin typeface="Times New Roman" panose="02020603050405020304" pitchFamily="18" charset="0"/>
                <a:cs typeface="Times New Roman" panose="02020603050405020304" pitchFamily="18" charset="0"/>
              </a:rPr>
              <a:t>микротронный</a:t>
            </a:r>
            <a:r>
              <a:rPr lang="ru-RU" altLang="en-US" sz="2000" b="1" dirty="0">
                <a:solidFill>
                  <a:schemeClr val="accent2"/>
                </a:solidFill>
                <a:latin typeface="Times New Roman" panose="02020603050405020304" pitchFamily="18" charset="0"/>
                <a:cs typeface="Times New Roman" panose="02020603050405020304" pitchFamily="18" charset="0"/>
              </a:rPr>
              <a:t> режим ускорения</a:t>
            </a:r>
            <a:r>
              <a:rPr lang="ru-RU" altLang="en-US" sz="2000" dirty="0">
                <a:solidFill>
                  <a:schemeClr val="accent2"/>
                </a:solidFill>
                <a:latin typeface="Times New Roman" panose="02020603050405020304" pitchFamily="18" charset="0"/>
                <a:cs typeface="Times New Roman" panose="02020603050405020304" pitchFamily="18" charset="0"/>
              </a:rPr>
              <a:t>.  Смысл его в том, что на каждом последующем обороте частица находится в резонансе с ВЧ полем при новом значении кратности, увеличивая его на единицу при каждом прохождении ускоряющего зазора. </a:t>
            </a: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Приращение энергии при каждом прохождении зазора должно быть настолько большим, чтобы уменьшившаяся частота обращения снова попала в целое кратное соотношение с частотой ВЧ.</a:t>
            </a:r>
          </a:p>
        </p:txBody>
      </p:sp>
      <p:sp>
        <p:nvSpPr>
          <p:cNvPr id="5" name="Slide Number Placeholder 4">
            <a:extLst>
              <a:ext uri="{FF2B5EF4-FFF2-40B4-BE49-F238E27FC236}">
                <a16:creationId xmlns:a16="http://schemas.microsoft.com/office/drawing/2014/main" id="{8F649F38-F2CA-BADF-641D-1285C98E0BAC}"/>
              </a:ext>
            </a:extLst>
          </p:cNvPr>
          <p:cNvSpPr>
            <a:spLocks noGrp="1"/>
          </p:cNvSpPr>
          <p:nvPr>
            <p:ph type="sldNum" sz="quarter" idx="12"/>
          </p:nvPr>
        </p:nvSpPr>
        <p:spPr/>
        <p:txBody>
          <a:bodyPr/>
          <a:lstStyle/>
          <a:p>
            <a:pPr>
              <a:defRPr/>
            </a:pPr>
            <a:fld id="{9240CF01-FD3B-4A0F-B71C-F47C60AF9472}" type="slidenum">
              <a:rPr lang="ru-RU" altLang="ru-RU" smtClean="0"/>
              <a:pPr>
                <a:defRPr/>
              </a:pPr>
              <a:t>44</a:t>
            </a:fld>
            <a:endParaRPr lang="ru-RU" altLang="ru-RU"/>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Микротрон МТ-25 (МэВ)</a:t>
            </a:r>
          </a:p>
        </p:txBody>
      </p:sp>
      <p:pic>
        <p:nvPicPr>
          <p:cNvPr id="38915" name="Picture 4" descr="mt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5726476" cy="398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B309E16-2C66-982B-EB93-417A32326884}"/>
              </a:ext>
            </a:extLst>
          </p:cNvPr>
          <p:cNvSpPr>
            <a:spLocks noGrp="1"/>
          </p:cNvSpPr>
          <p:nvPr>
            <p:ph type="sldNum" sz="quarter" idx="12"/>
          </p:nvPr>
        </p:nvSpPr>
        <p:spPr/>
        <p:txBody>
          <a:bodyPr/>
          <a:lstStyle/>
          <a:p>
            <a:pPr>
              <a:defRPr/>
            </a:pPr>
            <a:fld id="{9240CF01-FD3B-4A0F-B71C-F47C60AF9472}" type="slidenum">
              <a:rPr lang="ru-RU" altLang="ru-RU" smtClean="0"/>
              <a:pPr>
                <a:defRPr/>
              </a:pPr>
              <a:t>45</a:t>
            </a:fld>
            <a:endParaRPr lang="ru-RU" altLang="ru-RU"/>
          </a:p>
        </p:txBody>
      </p:sp>
      <p:sp>
        <p:nvSpPr>
          <p:cNvPr id="4" name="TextBox 3">
            <a:extLst>
              <a:ext uri="{FF2B5EF4-FFF2-40B4-BE49-F238E27FC236}">
                <a16:creationId xmlns:a16="http://schemas.microsoft.com/office/drawing/2014/main" id="{FAABE1F0-6FF9-63AC-1159-324336B1B9D8}"/>
              </a:ext>
            </a:extLst>
          </p:cNvPr>
          <p:cNvSpPr txBox="1"/>
          <p:nvPr/>
        </p:nvSpPr>
        <p:spPr>
          <a:xfrm>
            <a:off x="233464" y="5244147"/>
            <a:ext cx="8585072" cy="1323439"/>
          </a:xfrm>
          <a:prstGeom prst="rect">
            <a:avLst/>
          </a:prstGeom>
          <a:noFill/>
        </p:spPr>
        <p:txBody>
          <a:bodyPr wrap="square">
            <a:spAutoFit/>
          </a:bodyPr>
          <a:lstStyle/>
          <a:p>
            <a:r>
              <a:rPr lang="ru-RU" sz="2000" b="1" kern="0" dirty="0">
                <a:solidFill>
                  <a:schemeClr val="accent2"/>
                </a:solidFill>
                <a:latin typeface="Times New Roman" panose="02020603050405020304" pitchFamily="18" charset="0"/>
                <a:ea typeface="Times New Roman" panose="02020603050405020304" pitchFamily="18" charset="0"/>
              </a:rPr>
              <a:t>Применение тормозного</a:t>
            </a:r>
            <a:r>
              <a:rPr lang="ru-RU" sz="2000" b="1" kern="0" dirty="0">
                <a:solidFill>
                  <a:schemeClr val="accent2"/>
                </a:solidFill>
                <a:effectLst/>
                <a:latin typeface="Times New Roman" panose="02020603050405020304" pitchFamily="18" charset="0"/>
                <a:ea typeface="Times New Roman" panose="02020603050405020304" pitchFamily="18" charset="0"/>
              </a:rPr>
              <a:t> излучения </a:t>
            </a:r>
            <a:r>
              <a:rPr lang="ru-RU" sz="2000" b="1" kern="0" dirty="0">
                <a:solidFill>
                  <a:schemeClr val="accent2"/>
                </a:solidFill>
                <a:latin typeface="Times New Roman" panose="02020603050405020304" pitchFamily="18" charset="0"/>
                <a:ea typeface="Times New Roman" panose="02020603050405020304" pitchFamily="18" charset="0"/>
              </a:rPr>
              <a:t>пучка электронов</a:t>
            </a:r>
            <a:r>
              <a:rPr lang="en-US" sz="2000" b="1" kern="0" dirty="0">
                <a:solidFill>
                  <a:schemeClr val="accent2"/>
                </a:solidFill>
                <a:latin typeface="Times New Roman" panose="02020603050405020304" pitchFamily="18" charset="0"/>
                <a:ea typeface="Times New Roman" panose="02020603050405020304" pitchFamily="18" charset="0"/>
              </a:rPr>
              <a:t>:</a:t>
            </a:r>
          </a:p>
          <a:p>
            <a:pPr marL="285750" indent="-285750">
              <a:buFontTx/>
              <a:buChar char="-"/>
            </a:pPr>
            <a:r>
              <a:rPr lang="ru-RU" sz="2000" b="1" kern="0" dirty="0">
                <a:solidFill>
                  <a:schemeClr val="accent2"/>
                </a:solidFill>
                <a:latin typeface="Times New Roman" panose="02020603050405020304" pitchFamily="18" charset="0"/>
              </a:rPr>
              <a:t>фотоделение урана и получение радиоактивных ядер (для </a:t>
            </a:r>
            <a:r>
              <a:rPr lang="en-US" sz="2000" b="1" kern="0" dirty="0">
                <a:solidFill>
                  <a:schemeClr val="accent2"/>
                </a:solidFill>
                <a:latin typeface="Times New Roman" panose="02020603050405020304" pitchFamily="18" charset="0"/>
              </a:rPr>
              <a:t>DRIBS</a:t>
            </a:r>
            <a:r>
              <a:rPr lang="ru-RU" sz="2000" b="1" kern="0" dirty="0">
                <a:solidFill>
                  <a:schemeClr val="accent2"/>
                </a:solidFill>
                <a:latin typeface="Times New Roman" panose="02020603050405020304" pitchFamily="18" charset="0"/>
              </a:rPr>
              <a:t>)</a:t>
            </a:r>
            <a:endParaRPr lang="en-US" sz="2000" b="1" kern="0" dirty="0">
              <a:solidFill>
                <a:schemeClr val="accent2"/>
              </a:solidFill>
              <a:latin typeface="Times New Roman" panose="02020603050405020304" pitchFamily="18" charset="0"/>
            </a:endParaRPr>
          </a:p>
          <a:p>
            <a:pPr marL="285750" indent="-285750">
              <a:buFontTx/>
              <a:buChar char="-"/>
            </a:pPr>
            <a:r>
              <a:rPr lang="ru-RU" sz="2000" b="1" kern="0" dirty="0">
                <a:solidFill>
                  <a:schemeClr val="accent2"/>
                </a:solidFill>
                <a:latin typeface="Times New Roman" panose="02020603050405020304" pitchFamily="18" charset="0"/>
              </a:rPr>
              <a:t>наработка изотопов в фотоядерных реакциях</a:t>
            </a:r>
          </a:p>
          <a:p>
            <a:pPr marL="285750" indent="-285750">
              <a:buFontTx/>
              <a:buChar char="-"/>
            </a:pPr>
            <a:r>
              <a:rPr lang="ru-RU" sz="2000" b="1" kern="0" dirty="0">
                <a:solidFill>
                  <a:schemeClr val="accent2"/>
                </a:solidFill>
                <a:latin typeface="Times New Roman" panose="02020603050405020304" pitchFamily="18" charset="0"/>
              </a:rPr>
              <a:t>тесты микросхем для Роскосмоса и т.д.</a:t>
            </a:r>
            <a:endParaRPr lang="en-RU" sz="2000" b="1" dirty="0">
              <a:solidFill>
                <a:schemeClr val="accent2"/>
              </a:solidFill>
            </a:endParaRPr>
          </a:p>
        </p:txBody>
      </p:sp>
      <p:pic>
        <p:nvPicPr>
          <p:cNvPr id="6" name="Picture 5">
            <a:extLst>
              <a:ext uri="{FF2B5EF4-FFF2-40B4-BE49-F238E27FC236}">
                <a16:creationId xmlns:a16="http://schemas.microsoft.com/office/drawing/2014/main" id="{0EED40FF-659C-C638-B6FB-DA3C79D79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510" y="1177919"/>
            <a:ext cx="2202290" cy="376340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770C9-B26D-A15D-79CC-BCE2C5D0B11C}"/>
              </a:ext>
            </a:extLst>
          </p:cNvPr>
          <p:cNvSpPr>
            <a:spLocks noGrp="1"/>
          </p:cNvSpPr>
          <p:nvPr>
            <p:ph idx="1"/>
          </p:nvPr>
        </p:nvSpPr>
        <p:spPr>
          <a:xfrm>
            <a:off x="457200" y="3291566"/>
            <a:ext cx="8229600" cy="3429000"/>
          </a:xfrm>
        </p:spPr>
        <p:txBody>
          <a:bodyPr/>
          <a:lstStyle/>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Модификация классического микротрона – разрезной или рейстрек-микротрон.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нём имеется два 180-градусных дипольных магнита («магнитное зеркало»), а между ними прямолинейные промежутки с ускоряющей ВЧ-системой и другими элементами.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компактности, орбита пучка на разных оборотах может быть в прямолинейном участке разнесена </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в </a:t>
            </a:r>
            <a:r>
              <a:rPr lang="ru-RU" sz="22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отдельные</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вакуумные камеры</a:t>
            </a: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pic>
        <p:nvPicPr>
          <p:cNvPr id="4" name="Picture 4">
            <a:extLst>
              <a:ext uri="{FF2B5EF4-FFF2-40B4-BE49-F238E27FC236}">
                <a16:creationId xmlns:a16="http://schemas.microsoft.com/office/drawing/2014/main" id="{E9776517-11EC-B0FE-2BA3-9EBC04CC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465" y="1126414"/>
            <a:ext cx="5651069" cy="208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DC7BFDB-4715-1629-892F-30B9F8A68D79}"/>
              </a:ext>
            </a:extLst>
          </p:cNvPr>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Разрезной микротрон</a:t>
            </a:r>
          </a:p>
        </p:txBody>
      </p:sp>
      <p:sp>
        <p:nvSpPr>
          <p:cNvPr id="2" name="Slide Number Placeholder 1">
            <a:extLst>
              <a:ext uri="{FF2B5EF4-FFF2-40B4-BE49-F238E27FC236}">
                <a16:creationId xmlns:a16="http://schemas.microsoft.com/office/drawing/2014/main" id="{18F2281B-A95C-18EA-AE1F-81DE251BED70}"/>
              </a:ext>
            </a:extLst>
          </p:cNvPr>
          <p:cNvSpPr>
            <a:spLocks noGrp="1"/>
          </p:cNvSpPr>
          <p:nvPr>
            <p:ph type="sldNum" sz="quarter" idx="12"/>
          </p:nvPr>
        </p:nvSpPr>
        <p:spPr/>
        <p:txBody>
          <a:bodyPr/>
          <a:lstStyle/>
          <a:p>
            <a:pPr>
              <a:defRPr/>
            </a:pPr>
            <a:fld id="{9240CF01-FD3B-4A0F-B71C-F47C60AF9472}" type="slidenum">
              <a:rPr lang="ru-RU" altLang="ru-RU" smtClean="0"/>
              <a:pPr>
                <a:defRPr/>
              </a:pPr>
              <a:t>46</a:t>
            </a:fld>
            <a:endParaRPr lang="ru-RU" altLang="ru-RU"/>
          </a:p>
        </p:txBody>
      </p:sp>
    </p:spTree>
    <p:extLst>
      <p:ext uri="{BB962C8B-B14F-4D97-AF65-F5344CB8AC3E}">
        <p14:creationId xmlns:p14="http://schemas.microsoft.com/office/powerpoint/2010/main" val="44140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9691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p>
        </p:txBody>
      </p:sp>
      <p:pic>
        <p:nvPicPr>
          <p:cNvPr id="4" name="Picture 3">
            <a:extLst>
              <a:ext uri="{FF2B5EF4-FFF2-40B4-BE49-F238E27FC236}">
                <a16:creationId xmlns:a16="http://schemas.microsoft.com/office/drawing/2014/main" id="{5592BF14-5DAA-BDBF-C044-6E89085B4813}"/>
              </a:ext>
            </a:extLst>
          </p:cNvPr>
          <p:cNvPicPr>
            <a:picLocks noChangeAspect="1"/>
          </p:cNvPicPr>
          <p:nvPr/>
        </p:nvPicPr>
        <p:blipFill rotWithShape="1">
          <a:blip r:embed="rId2">
            <a:extLst>
              <a:ext uri="{28A0092B-C50C-407E-A947-70E740481C1C}">
                <a14:useLocalDpi xmlns:a14="http://schemas.microsoft.com/office/drawing/2010/main" val="0"/>
              </a:ext>
            </a:extLst>
          </a:blip>
          <a:srcRect t="11536"/>
          <a:stretch/>
        </p:blipFill>
        <p:spPr>
          <a:xfrm>
            <a:off x="685800" y="1709330"/>
            <a:ext cx="7772400" cy="5102632"/>
          </a:xfrm>
          <a:prstGeom prst="rect">
            <a:avLst/>
          </a:prstGeom>
        </p:spPr>
      </p:pic>
      <p:sp>
        <p:nvSpPr>
          <p:cNvPr id="2" name="Slide Number Placeholder 1">
            <a:extLst>
              <a:ext uri="{FF2B5EF4-FFF2-40B4-BE49-F238E27FC236}">
                <a16:creationId xmlns:a16="http://schemas.microsoft.com/office/drawing/2014/main" id="{3297AF45-8938-0188-B5CE-19D142F4EC6B}"/>
              </a:ext>
            </a:extLst>
          </p:cNvPr>
          <p:cNvSpPr>
            <a:spLocks noGrp="1"/>
          </p:cNvSpPr>
          <p:nvPr>
            <p:ph type="sldNum" sz="quarter" idx="12"/>
          </p:nvPr>
        </p:nvSpPr>
        <p:spPr/>
        <p:txBody>
          <a:bodyPr/>
          <a:lstStyle/>
          <a:p>
            <a:pPr>
              <a:defRPr/>
            </a:pPr>
            <a:fld id="{9240CF01-FD3B-4A0F-B71C-F47C60AF9472}" type="slidenum">
              <a:rPr lang="ru-RU" altLang="ru-RU" smtClean="0"/>
              <a:pPr>
                <a:defRPr/>
              </a:pPr>
              <a:t>47</a:t>
            </a:fld>
            <a:endParaRPr lang="ru-RU" altLang="ru-RU"/>
          </a:p>
        </p:txBody>
      </p:sp>
      <p:sp>
        <p:nvSpPr>
          <p:cNvPr id="5" name="TextBox 4">
            <a:extLst>
              <a:ext uri="{FF2B5EF4-FFF2-40B4-BE49-F238E27FC236}">
                <a16:creationId xmlns:a16="http://schemas.microsoft.com/office/drawing/2014/main" id="{FA737146-D390-C9DD-5010-81B4CEBD96E6}"/>
              </a:ext>
            </a:extLst>
          </p:cNvPr>
          <p:cNvSpPr txBox="1"/>
          <p:nvPr/>
        </p:nvSpPr>
        <p:spPr>
          <a:xfrm>
            <a:off x="457200" y="960124"/>
            <a:ext cx="8229600" cy="646331"/>
          </a:xfrm>
          <a:prstGeom prst="rect">
            <a:avLst/>
          </a:prstGeom>
          <a:noFill/>
        </p:spPr>
        <p:txBody>
          <a:bodyPr wrap="square">
            <a:spAutoFit/>
          </a:bodyPr>
          <a:lstStyle/>
          <a:p>
            <a:pPr algn="ct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Разрезные микротроны могут быть объединены в ускорительный каскад, чтобы всё больше и больше увеличивать энергию частиц.</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646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3976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r>
              <a:rPr lang="en-US" altLang="ru-RU" sz="3600" b="1" dirty="0">
                <a:solidFill>
                  <a:srgbClr val="FF3300"/>
                </a:solidFill>
                <a:latin typeface="Times New Roman" panose="02020603050405020304" pitchFamily="18" charset="0"/>
              </a:rPr>
              <a:t> (880 MeV)</a:t>
            </a:r>
            <a:endParaRPr lang="ru-RU" altLang="ru-RU" sz="3600" b="1" dirty="0">
              <a:solidFill>
                <a:srgbClr val="FF3300"/>
              </a:solidFill>
              <a:latin typeface="Times New Roman" panose="02020603050405020304" pitchFamily="18" charset="0"/>
            </a:endParaRPr>
          </a:p>
        </p:txBody>
      </p:sp>
      <p:pic>
        <p:nvPicPr>
          <p:cNvPr id="4096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49446" y="934378"/>
            <a:ext cx="5243513" cy="361529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B568D1D-DC8D-8AA2-B2DD-8FFB36FD221F}"/>
              </a:ext>
            </a:extLst>
          </p:cNvPr>
          <p:cNvSpPr>
            <a:spLocks noGrp="1"/>
          </p:cNvSpPr>
          <p:nvPr>
            <p:ph type="sldNum" sz="quarter" idx="12"/>
          </p:nvPr>
        </p:nvSpPr>
        <p:spPr/>
        <p:txBody>
          <a:bodyPr/>
          <a:lstStyle/>
          <a:p>
            <a:pPr>
              <a:defRPr/>
            </a:pPr>
            <a:fld id="{9240CF01-FD3B-4A0F-B71C-F47C60AF9472}" type="slidenum">
              <a:rPr lang="ru-RU" altLang="ru-RU" smtClean="0"/>
              <a:pPr>
                <a:defRPr/>
              </a:pPr>
              <a:t>48</a:t>
            </a:fld>
            <a:endParaRPr lang="ru-RU" altLang="ru-RU"/>
          </a:p>
        </p:txBody>
      </p:sp>
      <p:sp>
        <p:nvSpPr>
          <p:cNvPr id="5" name="TextBox 4">
            <a:extLst>
              <a:ext uri="{FF2B5EF4-FFF2-40B4-BE49-F238E27FC236}">
                <a16:creationId xmlns:a16="http://schemas.microsoft.com/office/drawing/2014/main" id="{F33C0019-0FFD-F1FE-1171-A1816E8794BE}"/>
              </a:ext>
            </a:extLst>
          </p:cNvPr>
          <p:cNvSpPr txBox="1"/>
          <p:nvPr/>
        </p:nvSpPr>
        <p:spPr>
          <a:xfrm>
            <a:off x="456402" y="4798675"/>
            <a:ext cx="8229600" cy="1446550"/>
          </a:xfrm>
          <a:prstGeom prst="rect">
            <a:avLst/>
          </a:prstGeom>
          <a:noFill/>
        </p:spPr>
        <p:txBody>
          <a:bodyPr wrap="square">
            <a:spAutoFit/>
          </a:bodyPr>
          <a:lstStyle/>
          <a:p>
            <a:pPr algn="just"/>
            <a:r>
              <a:rPr lang="en-RU" sz="2200" b="1" kern="0" dirty="0">
                <a:solidFill>
                  <a:schemeClr val="accent2"/>
                </a:solidFill>
                <a:effectLst/>
                <a:latin typeface="Times New Roman" panose="02020603050405020304" pitchFamily="18" charset="0"/>
                <a:ea typeface="Times New Roman" panose="02020603050405020304" pitchFamily="18" charset="0"/>
              </a:rPr>
              <a:t>В конце 1990-х </a:t>
            </a:r>
            <a:r>
              <a:rPr lang="ru-RU" sz="2200" b="1" kern="0" dirty="0">
                <a:solidFill>
                  <a:schemeClr val="accent2"/>
                </a:solidFill>
                <a:latin typeface="Times New Roman" panose="02020603050405020304" pitchFamily="18" charset="0"/>
                <a:ea typeface="Times New Roman" panose="02020603050405020304" pitchFamily="18" charset="0"/>
              </a:rPr>
              <a:t>для</a:t>
            </a:r>
            <a:r>
              <a:rPr lang="en-RU" sz="2200" b="1" kern="0" dirty="0">
                <a:solidFill>
                  <a:schemeClr val="accent2"/>
                </a:solidFill>
                <a:effectLst/>
                <a:latin typeface="Times New Roman" panose="02020603050405020304" pitchFamily="18" charset="0"/>
                <a:ea typeface="Times New Roman" panose="02020603050405020304" pitchFamily="18" charset="0"/>
              </a:rPr>
              <a:t> увеличении энергии примерно до 1500 МэВ</a:t>
            </a:r>
            <a:r>
              <a:rPr lang="ru-RU" sz="2200" b="1" kern="0" dirty="0">
                <a:solidFill>
                  <a:schemeClr val="accent2"/>
                </a:solidFill>
                <a:latin typeface="Times New Roman" panose="02020603050405020304" pitchFamily="18" charset="0"/>
                <a:ea typeface="Times New Roman" panose="02020603050405020304" pitchFamily="18" charset="0"/>
              </a:rPr>
              <a:t>, потребовалось </a:t>
            </a:r>
            <a:r>
              <a:rPr lang="en-RU" sz="2200" b="1" kern="0" dirty="0">
                <a:solidFill>
                  <a:schemeClr val="accent2"/>
                </a:solidFill>
                <a:effectLst/>
                <a:latin typeface="Times New Roman" panose="02020603050405020304" pitchFamily="18" charset="0"/>
                <a:ea typeface="Times New Roman" panose="02020603050405020304" pitchFamily="18" charset="0"/>
              </a:rPr>
              <a:t>добав</a:t>
            </a:r>
            <a:r>
              <a:rPr lang="ru-RU" sz="2200" b="1" kern="0" dirty="0">
                <a:solidFill>
                  <a:schemeClr val="accent2"/>
                </a:solidFill>
                <a:effectLst/>
                <a:latin typeface="Times New Roman" panose="02020603050405020304" pitchFamily="18" charset="0"/>
                <a:ea typeface="Times New Roman" panose="02020603050405020304" pitchFamily="18" charset="0"/>
              </a:rPr>
              <a:t>ить</a:t>
            </a:r>
            <a:r>
              <a:rPr lang="en-RU" sz="2200" b="1" kern="0" dirty="0">
                <a:solidFill>
                  <a:schemeClr val="accent2"/>
                </a:solidFill>
                <a:effectLst/>
                <a:latin typeface="Times New Roman" panose="02020603050405020304" pitchFamily="18" charset="0"/>
                <a:ea typeface="Times New Roman" panose="02020603050405020304" pitchFamily="18" charset="0"/>
              </a:rPr>
              <a:t> четверт</a:t>
            </a:r>
            <a:r>
              <a:rPr lang="ru-RU" sz="2200" b="1" kern="0" dirty="0">
                <a:solidFill>
                  <a:schemeClr val="accent2"/>
                </a:solidFill>
                <a:effectLst/>
                <a:latin typeface="Times New Roman" panose="02020603050405020304" pitchFamily="18" charset="0"/>
                <a:ea typeface="Times New Roman" panose="02020603050405020304" pitchFamily="18" charset="0"/>
              </a:rPr>
              <a:t>ую</a:t>
            </a:r>
            <a:r>
              <a:rPr lang="en-RU" sz="2200" b="1" kern="0" dirty="0">
                <a:solidFill>
                  <a:schemeClr val="accent2"/>
                </a:solidFill>
                <a:effectLst/>
                <a:latin typeface="Times New Roman" panose="02020603050405020304" pitchFamily="18" charset="0"/>
                <a:ea typeface="Times New Roman" panose="02020603050405020304" pitchFamily="18" charset="0"/>
              </a:rPr>
              <a:t> ступен</a:t>
            </a:r>
            <a:r>
              <a:rPr lang="ru-RU" sz="2200" b="1" kern="0" dirty="0">
                <a:solidFill>
                  <a:schemeClr val="accent2"/>
                </a:solidFill>
                <a:effectLst/>
                <a:latin typeface="Times New Roman" panose="02020603050405020304" pitchFamily="18" charset="0"/>
                <a:ea typeface="Times New Roman" panose="02020603050405020304" pitchFamily="18" charset="0"/>
              </a:rPr>
              <a:t>ь</a:t>
            </a:r>
            <a:r>
              <a:rPr lang="en-RU" sz="2200" b="1" kern="0" dirty="0">
                <a:solidFill>
                  <a:schemeClr val="accent2"/>
                </a:solidFill>
                <a:effectLst/>
                <a:latin typeface="Times New Roman" panose="02020603050405020304" pitchFamily="18" charset="0"/>
                <a:ea typeface="Times New Roman" panose="02020603050405020304" pitchFamily="18" charset="0"/>
              </a:rPr>
              <a:t> ускорителя. Добавить еще один </a:t>
            </a:r>
            <a:r>
              <a:rPr lang="en-US" sz="2200" b="1" kern="0" dirty="0">
                <a:solidFill>
                  <a:schemeClr val="accent2"/>
                </a:solidFill>
                <a:effectLst/>
                <a:latin typeface="Times New Roman" panose="02020603050405020304" pitchFamily="18" charset="0"/>
                <a:ea typeface="Times New Roman" panose="02020603050405020304" pitchFamily="18" charset="0"/>
              </a:rPr>
              <a:t>RTM</a:t>
            </a:r>
            <a:r>
              <a:rPr lang="ru-RU" sz="2200" b="1" kern="0" dirty="0">
                <a:solidFill>
                  <a:schemeClr val="accent2"/>
                </a:solidFill>
                <a:effectLst/>
                <a:latin typeface="Times New Roman" panose="02020603050405020304" pitchFamily="18" charset="0"/>
                <a:ea typeface="Times New Roman" panose="02020603050405020304" pitchFamily="18" charset="0"/>
              </a:rPr>
              <a:t> микротрон</a:t>
            </a:r>
            <a:r>
              <a:rPr lang="en-RU" sz="2200" b="1" kern="0" dirty="0">
                <a:solidFill>
                  <a:schemeClr val="accent2"/>
                </a:solidFill>
                <a:effectLst/>
                <a:latin typeface="Times New Roman" panose="02020603050405020304" pitchFamily="18" charset="0"/>
                <a:ea typeface="Times New Roman" panose="02020603050405020304" pitchFamily="18" charset="0"/>
              </a:rPr>
              <a:t> было невозможно, </a:t>
            </a:r>
            <a:r>
              <a:rPr lang="ru-RU" sz="2200" b="1" kern="0" dirty="0">
                <a:solidFill>
                  <a:schemeClr val="accent2"/>
                </a:solidFill>
                <a:effectLst/>
                <a:latin typeface="Times New Roman" panose="02020603050405020304" pitchFamily="18" charset="0"/>
                <a:ea typeface="Times New Roman" panose="02020603050405020304" pitchFamily="18" charset="0"/>
              </a:rPr>
              <a:t>т.к. </a:t>
            </a:r>
            <a:r>
              <a:rPr lang="en-RU" sz="2200" b="1" kern="0" dirty="0">
                <a:solidFill>
                  <a:schemeClr val="accent2"/>
                </a:solidFill>
                <a:effectLst/>
                <a:latin typeface="Times New Roman" panose="02020603050405020304" pitchFamily="18" charset="0"/>
                <a:ea typeface="Times New Roman" panose="02020603050405020304" pitchFamily="18" charset="0"/>
              </a:rPr>
              <a:t> потребовались бы изгибающие магниты ~ 2200 тонн каждый…</a:t>
            </a:r>
            <a:endParaRPr lang="en-RU" sz="2200" b="1" dirty="0">
              <a:solidFill>
                <a:schemeClr val="accen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E9EF77-A006-753E-F044-C0A7FA0E8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57" y="938660"/>
            <a:ext cx="6792686" cy="5919340"/>
          </a:xfrm>
          <a:prstGeom prst="rect">
            <a:avLst/>
          </a:prstGeom>
        </p:spPr>
      </p:pic>
      <p:sp>
        <p:nvSpPr>
          <p:cNvPr id="8" name="Rectangle 2">
            <a:extLst>
              <a:ext uri="{FF2B5EF4-FFF2-40B4-BE49-F238E27FC236}">
                <a16:creationId xmlns:a16="http://schemas.microsoft.com/office/drawing/2014/main" id="{A011D52A-60E4-67DD-5540-5DE5EFE39037}"/>
              </a:ext>
            </a:extLst>
          </p:cNvPr>
          <p:cNvSpPr>
            <a:spLocks noGrp="1" noChangeArrowheads="1"/>
          </p:cNvSpPr>
          <p:nvPr>
            <p:ph type="title"/>
          </p:nvPr>
        </p:nvSpPr>
        <p:spPr>
          <a:xfrm>
            <a:off x="457200" y="152400"/>
            <a:ext cx="8229600" cy="838200"/>
          </a:xfrm>
        </p:spPr>
        <p:txBody>
          <a:bodyPr/>
          <a:lstStyle/>
          <a:p>
            <a:r>
              <a:rPr lang="en-US" altLang="ru-RU" sz="3600" b="1" dirty="0">
                <a:solidFill>
                  <a:srgbClr val="FF3300"/>
                </a:solidFill>
                <a:latin typeface="Times New Roman" panose="02020603050405020304" pitchFamily="18" charset="0"/>
              </a:rPr>
              <a:t>MAMI-C </a:t>
            </a:r>
            <a:r>
              <a:rPr lang="ru-RU" altLang="ru-RU" sz="3600" b="1" dirty="0">
                <a:solidFill>
                  <a:srgbClr val="FF3300"/>
                </a:solidFill>
                <a:latin typeface="Times New Roman" panose="02020603050405020304" pitchFamily="18" charset="0"/>
              </a:rPr>
              <a:t>каскад (2006)</a:t>
            </a:r>
          </a:p>
        </p:txBody>
      </p:sp>
      <p:sp>
        <p:nvSpPr>
          <p:cNvPr id="9" name="Text Box 5">
            <a:extLst>
              <a:ext uri="{FF2B5EF4-FFF2-40B4-BE49-F238E27FC236}">
                <a16:creationId xmlns:a16="http://schemas.microsoft.com/office/drawing/2014/main" id="{FBC5F841-440D-28AD-22E1-94341692045E}"/>
              </a:ext>
            </a:extLst>
          </p:cNvPr>
          <p:cNvSpPr txBox="1">
            <a:spLocks noChangeArrowheads="1"/>
          </p:cNvSpPr>
          <p:nvPr/>
        </p:nvSpPr>
        <p:spPr bwMode="auto">
          <a:xfrm>
            <a:off x="1175657" y="2987042"/>
            <a:ext cx="221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7030A0"/>
                </a:solidFill>
              </a:rPr>
              <a:t>MAMI-B: 8</a:t>
            </a:r>
            <a:r>
              <a:rPr lang="ru-RU" altLang="ru-RU" sz="1800" b="1" dirty="0">
                <a:solidFill>
                  <a:srgbClr val="7030A0"/>
                </a:solidFill>
              </a:rPr>
              <a:t>80</a:t>
            </a:r>
            <a:r>
              <a:rPr lang="en-US" altLang="ru-RU" sz="1800" b="1" dirty="0">
                <a:solidFill>
                  <a:srgbClr val="7030A0"/>
                </a:solidFill>
              </a:rPr>
              <a:t> MeV </a:t>
            </a:r>
            <a:endParaRPr lang="ru-RU" altLang="ru-RU" sz="1800" b="1" dirty="0">
              <a:solidFill>
                <a:srgbClr val="7030A0"/>
              </a:solidFill>
            </a:endParaRPr>
          </a:p>
        </p:txBody>
      </p:sp>
      <p:sp>
        <p:nvSpPr>
          <p:cNvPr id="10" name="Rectangle 9">
            <a:extLst>
              <a:ext uri="{FF2B5EF4-FFF2-40B4-BE49-F238E27FC236}">
                <a16:creationId xmlns:a16="http://schemas.microsoft.com/office/drawing/2014/main" id="{B41C6F6B-E5E2-230F-9679-974699244532}"/>
              </a:ext>
            </a:extLst>
          </p:cNvPr>
          <p:cNvSpPr/>
          <p:nvPr/>
        </p:nvSpPr>
        <p:spPr>
          <a:xfrm>
            <a:off x="881743" y="938660"/>
            <a:ext cx="4800600" cy="4466097"/>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12" name="TextBox 11">
            <a:extLst>
              <a:ext uri="{FF2B5EF4-FFF2-40B4-BE49-F238E27FC236}">
                <a16:creationId xmlns:a16="http://schemas.microsoft.com/office/drawing/2014/main" id="{8CF64E1A-1C7E-283C-4E9C-4951FD250AFA}"/>
              </a:ext>
            </a:extLst>
          </p:cNvPr>
          <p:cNvSpPr txBox="1"/>
          <p:nvPr/>
        </p:nvSpPr>
        <p:spPr>
          <a:xfrm>
            <a:off x="1175657" y="1268577"/>
            <a:ext cx="2481083" cy="369332"/>
          </a:xfrm>
          <a:prstGeom prst="rect">
            <a:avLst/>
          </a:prstGeom>
          <a:noFill/>
        </p:spPr>
        <p:txBody>
          <a:bodyPr wrap="square">
            <a:spAutoFit/>
          </a:bodyPr>
          <a:lstStyle/>
          <a:p>
            <a:r>
              <a:rPr lang="en-US" altLang="ru-RU" sz="1800" b="1" dirty="0">
                <a:solidFill>
                  <a:srgbClr val="00B050"/>
                </a:solidFill>
              </a:rPr>
              <a:t>MAMI-C: 1508 MeV</a:t>
            </a:r>
            <a:endParaRPr lang="en-RU" dirty="0"/>
          </a:p>
        </p:txBody>
      </p:sp>
      <p:sp>
        <p:nvSpPr>
          <p:cNvPr id="13" name="Rectangle 12">
            <a:extLst>
              <a:ext uri="{FF2B5EF4-FFF2-40B4-BE49-F238E27FC236}">
                <a16:creationId xmlns:a16="http://schemas.microsoft.com/office/drawing/2014/main" id="{A8176B7C-D98C-191E-9C7F-D9BC22CBB715}"/>
              </a:ext>
            </a:extLst>
          </p:cNvPr>
          <p:cNvSpPr/>
          <p:nvPr/>
        </p:nvSpPr>
        <p:spPr>
          <a:xfrm>
            <a:off x="996185" y="2743200"/>
            <a:ext cx="2840025" cy="2549262"/>
          </a:xfrm>
          <a:prstGeom prst="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 name="Slide Number Placeholder 1">
            <a:extLst>
              <a:ext uri="{FF2B5EF4-FFF2-40B4-BE49-F238E27FC236}">
                <a16:creationId xmlns:a16="http://schemas.microsoft.com/office/drawing/2014/main" id="{151CD44A-A83E-743F-F967-D0F72150A264}"/>
              </a:ext>
            </a:extLst>
          </p:cNvPr>
          <p:cNvSpPr>
            <a:spLocks noGrp="1"/>
          </p:cNvSpPr>
          <p:nvPr>
            <p:ph type="sldNum" sz="quarter" idx="12"/>
          </p:nvPr>
        </p:nvSpPr>
        <p:spPr/>
        <p:txBody>
          <a:bodyPr/>
          <a:lstStyle/>
          <a:p>
            <a:pPr>
              <a:defRPr/>
            </a:pPr>
            <a:fld id="{9240CF01-FD3B-4A0F-B71C-F47C60AF9472}" type="slidenum">
              <a:rPr lang="ru-RU" altLang="ru-RU" smtClean="0"/>
              <a:pPr>
                <a:defRPr/>
              </a:pPr>
              <a:t>49</a:t>
            </a:fld>
            <a:endParaRPr lang="ru-RU" altLang="ru-RU"/>
          </a:p>
        </p:txBody>
      </p:sp>
    </p:spTree>
    <p:extLst>
      <p:ext uri="{BB962C8B-B14F-4D97-AF65-F5344CB8AC3E}">
        <p14:creationId xmlns:p14="http://schemas.microsoft.com/office/powerpoint/2010/main" val="324732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0"/>
            <a:ext cx="8229600" cy="887412"/>
          </a:xfrm>
        </p:spPr>
        <p:txBody>
          <a:bodyPr/>
          <a:lstStyle/>
          <a:p>
            <a:pPr eaLnBrk="1" hangingPunct="1"/>
            <a:r>
              <a:rPr lang="ru-RU" altLang="ru-RU" sz="3600" b="1" dirty="0">
                <a:solidFill>
                  <a:srgbClr val="FF0000"/>
                </a:solidFill>
                <a:latin typeface="Times New Roman" panose="02020603050405020304" pitchFamily="18" charset="0"/>
              </a:rPr>
              <a:t>Ускорители</a:t>
            </a:r>
          </a:p>
        </p:txBody>
      </p:sp>
      <p:pic>
        <p:nvPicPr>
          <p:cNvPr id="7171"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17906" y="1909832"/>
            <a:ext cx="4763312" cy="3075196"/>
          </a:xfrm>
          <a:noFill/>
        </p:spPr>
      </p:pic>
      <p:sp>
        <p:nvSpPr>
          <p:cNvPr id="2" name="Slide Number Placeholder 1">
            <a:extLst>
              <a:ext uri="{FF2B5EF4-FFF2-40B4-BE49-F238E27FC236}">
                <a16:creationId xmlns:a16="http://schemas.microsoft.com/office/drawing/2014/main" id="{60DDDEC8-A6FA-B74E-14C1-B9C127EFD151}"/>
              </a:ext>
            </a:extLst>
          </p:cNvPr>
          <p:cNvSpPr>
            <a:spLocks noGrp="1"/>
          </p:cNvSpPr>
          <p:nvPr>
            <p:ph type="sldNum" sz="quarter" idx="12"/>
          </p:nvPr>
        </p:nvSpPr>
        <p:spPr/>
        <p:txBody>
          <a:bodyPr/>
          <a:lstStyle/>
          <a:p>
            <a:pPr>
              <a:defRPr/>
            </a:pPr>
            <a:fld id="{9240CF01-FD3B-4A0F-B71C-F47C60AF9472}"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E9D45F38-D364-BEA6-81D8-4FF49B99FA03}"/>
              </a:ext>
            </a:extLst>
          </p:cNvPr>
          <p:cNvSpPr txBox="1"/>
          <p:nvPr/>
        </p:nvSpPr>
        <p:spPr>
          <a:xfrm>
            <a:off x="194554" y="879386"/>
            <a:ext cx="8774348" cy="923330"/>
          </a:xfrm>
          <a:prstGeom prst="rect">
            <a:avLst/>
          </a:prstGeom>
          <a:noFill/>
        </p:spPr>
        <p:txBody>
          <a:bodyPr wrap="square">
            <a:spAutoFit/>
          </a:bodyPr>
          <a:lstStyle/>
          <a:p>
            <a:pPr algn="just"/>
            <a:r>
              <a:rPr lang="en-RU" sz="1800" b="1" dirty="0">
                <a:effectLst/>
                <a:latin typeface="Times New Roman" panose="02020603050405020304" pitchFamily="18" charset="0"/>
                <a:ea typeface="Times New Roman" panose="02020603050405020304" pitchFamily="18" charset="0"/>
              </a:rPr>
              <a:t>Зная размеры изучаемого объекта, легко оценить энергию пробных частиц, необходимую, для его изучения. Всякая частица обладает волновыми свойствами. Длина её волны зависит от импульса и дается формулой де Бройля</a:t>
            </a:r>
            <a:endParaRPr lang="en-RU" sz="18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A04E9D0-B43E-6AC8-C7CB-A274BF6044F8}"/>
              </a:ext>
            </a:extLst>
          </p:cNvPr>
          <p:cNvSpPr txBox="1"/>
          <p:nvPr/>
        </p:nvSpPr>
        <p:spPr>
          <a:xfrm>
            <a:off x="194553" y="5120906"/>
            <a:ext cx="8774349" cy="1477328"/>
          </a:xfrm>
          <a:prstGeom prst="rect">
            <a:avLst/>
          </a:prstGeom>
          <a:noFill/>
        </p:spPr>
        <p:txBody>
          <a:bodyPr wrap="square">
            <a:spAutoFit/>
          </a:bodyPr>
          <a:lstStyle/>
          <a:p>
            <a:pPr algn="just"/>
            <a:r>
              <a:rPr lang="en-RU" b="1" dirty="0">
                <a:latin typeface="Times New Roman" panose="02020603050405020304" pitchFamily="18" charset="0"/>
                <a:cs typeface="Times New Roman" panose="02020603050405020304" pitchFamily="18" charset="0"/>
              </a:rPr>
              <a:t>В эксперименте по рассеянию структура объекта становится “видимой”, если длина волны де Бройля сравнима или меньше размера объекта. При использовании в качестве зондирующих частиц электронов внутрь ядра можно “заглянуть”, если энергия электрона будет превышать 100 МэВ. Для наблюдения структуры нуклона энергия электрона должна уже </a:t>
            </a:r>
            <a:r>
              <a:rPr lang="ru-RU" b="1" dirty="0">
                <a:latin typeface="Times New Roman" panose="02020603050405020304" pitchFamily="18" charset="0"/>
                <a:cs typeface="Times New Roman" panose="02020603050405020304" pitchFamily="18" charset="0"/>
              </a:rPr>
              <a:t>быть порядка ГэВ</a:t>
            </a:r>
            <a:r>
              <a:rPr lang="en-RU" b="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BC3FDB5-6B7A-9812-7F11-AEDE5A627FEA}"/>
              </a:ext>
            </a:extLst>
          </p:cNvPr>
          <p:cNvSpPr>
            <a:spLocks noGrp="1" noChangeArrowheads="1"/>
          </p:cNvSpPr>
          <p:nvPr>
            <p:ph type="title"/>
          </p:nvPr>
        </p:nvSpPr>
        <p:spPr>
          <a:xfrm>
            <a:off x="457200" y="307125"/>
            <a:ext cx="8229600" cy="838200"/>
          </a:xfrm>
        </p:spPr>
        <p:txBody>
          <a:bodyPr/>
          <a:lstStyle/>
          <a:p>
            <a:r>
              <a:rPr lang="en-US" altLang="ru-RU" sz="3600" b="1" dirty="0">
                <a:solidFill>
                  <a:srgbClr val="FF3300"/>
                </a:solidFill>
                <a:latin typeface="Times New Roman" panose="02020603050405020304" pitchFamily="18" charset="0"/>
              </a:rPr>
              <a:t>MAMI-C HDSM</a:t>
            </a:r>
            <a:r>
              <a:rPr lang="ru-RU" altLang="ru-RU" sz="3600" b="1" dirty="0">
                <a:solidFill>
                  <a:srgbClr val="FF3300"/>
                </a:solidFill>
                <a:latin typeface="Times New Roman" panose="02020603050405020304" pitchFamily="18" charset="0"/>
              </a:rPr>
              <a:t> (1508 </a:t>
            </a:r>
            <a:r>
              <a:rPr lang="en-US" altLang="ru-RU" sz="3600" b="1" dirty="0">
                <a:solidFill>
                  <a:srgbClr val="FF3300"/>
                </a:solidFill>
                <a:latin typeface="Times New Roman" panose="02020603050405020304" pitchFamily="18" charset="0"/>
              </a:rPr>
              <a:t>MeV)</a:t>
            </a:r>
            <a:endParaRPr lang="ru-RU" altLang="ru-RU" sz="3600" b="1" dirty="0">
              <a:solidFill>
                <a:srgbClr val="FF3300"/>
              </a:solidFill>
              <a:latin typeface="Times New Roman" panose="02020603050405020304" pitchFamily="18" charset="0"/>
            </a:endParaRPr>
          </a:p>
        </p:txBody>
      </p:sp>
      <p:pic>
        <p:nvPicPr>
          <p:cNvPr id="6" name="Picture 5">
            <a:extLst>
              <a:ext uri="{FF2B5EF4-FFF2-40B4-BE49-F238E27FC236}">
                <a16:creationId xmlns:a16="http://schemas.microsoft.com/office/drawing/2014/main" id="{38A2918D-DEF9-7537-2B27-1381A2CE0925}"/>
              </a:ext>
            </a:extLst>
          </p:cNvPr>
          <p:cNvPicPr>
            <a:picLocks noChangeAspect="1"/>
          </p:cNvPicPr>
          <p:nvPr/>
        </p:nvPicPr>
        <p:blipFill rotWithShape="1">
          <a:blip r:embed="rId2">
            <a:extLst>
              <a:ext uri="{28A0092B-C50C-407E-A947-70E740481C1C}">
                <a14:useLocalDpi xmlns:a14="http://schemas.microsoft.com/office/drawing/2010/main" val="0"/>
              </a:ext>
            </a:extLst>
          </a:blip>
          <a:srcRect t="12626"/>
          <a:stretch/>
        </p:blipFill>
        <p:spPr>
          <a:xfrm>
            <a:off x="2816654" y="1733551"/>
            <a:ext cx="6134839" cy="3741821"/>
          </a:xfrm>
          <a:prstGeom prst="rect">
            <a:avLst/>
          </a:prstGeom>
        </p:spPr>
      </p:pic>
      <p:pic>
        <p:nvPicPr>
          <p:cNvPr id="6146" name="Picture 2">
            <a:extLst>
              <a:ext uri="{FF2B5EF4-FFF2-40B4-BE49-F238E27FC236}">
                <a16:creationId xmlns:a16="http://schemas.microsoft.com/office/drawing/2014/main" id="{1840B0FB-C797-55B9-5408-685984272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26553" y="2512553"/>
            <a:ext cx="3551325" cy="21838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CEF77C-3AA6-0AD7-C4A0-C92078AC7E86}"/>
              </a:ext>
            </a:extLst>
          </p:cNvPr>
          <p:cNvSpPr txBox="1"/>
          <p:nvPr/>
        </p:nvSpPr>
        <p:spPr>
          <a:xfrm>
            <a:off x="2286000" y="1177409"/>
            <a:ext cx="4572000" cy="369332"/>
          </a:xfrm>
          <a:prstGeom prst="rect">
            <a:avLst/>
          </a:prstGeom>
          <a:noFill/>
        </p:spPr>
        <p:txBody>
          <a:bodyPr wrap="square">
            <a:spAutoFit/>
          </a:bodyPr>
          <a:lstStyle/>
          <a:p>
            <a:r>
              <a:rPr lang="en-GB" b="1" u="none" strike="noStrike" dirty="0">
                <a:solidFill>
                  <a:srgbClr val="202122"/>
                </a:solidFill>
                <a:effectLst/>
                <a:latin typeface="Times New Roman" panose="02020603050405020304" pitchFamily="18" charset="0"/>
                <a:cs typeface="Times New Roman" panose="02020603050405020304" pitchFamily="18" charset="0"/>
              </a:rPr>
              <a:t>Harmonic Double-Sided Microtron (HDSM)</a:t>
            </a:r>
            <a:endParaRPr lang="en-RU"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07D47CC-0881-AE91-CAA1-8B60ED1A3E35}"/>
              </a:ext>
            </a:extLst>
          </p:cNvPr>
          <p:cNvSpPr txBox="1"/>
          <p:nvPr/>
        </p:nvSpPr>
        <p:spPr>
          <a:xfrm>
            <a:off x="942974" y="5244147"/>
            <a:ext cx="7258051" cy="1477328"/>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rPr>
              <a:t>Пары 90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effectLst/>
                <a:latin typeface="Times New Roman" panose="02020603050405020304" pitchFamily="18" charset="0"/>
                <a:ea typeface="Times New Roman" panose="02020603050405020304" pitchFamily="18" charset="0"/>
              </a:rPr>
              <a:t> диполей (250 тонн</a:t>
            </a:r>
            <a:r>
              <a:rPr lang="en-US" b="1" kern="0" dirty="0">
                <a:solidFill>
                  <a:schemeClr val="accent2"/>
                </a:solidFill>
                <a:effectLst/>
                <a:latin typeface="Times New Roman" panose="02020603050405020304" pitchFamily="18" charset="0"/>
                <a:ea typeface="Times New Roman" panose="02020603050405020304" pitchFamily="18" charset="0"/>
              </a:rPr>
              <a:t>/</a:t>
            </a:r>
            <a:r>
              <a:rPr lang="ru-RU" b="1" kern="0" dirty="0" err="1">
                <a:solidFill>
                  <a:schemeClr val="accent2"/>
                </a:solidFill>
                <a:effectLst/>
                <a:latin typeface="Times New Roman" panose="02020603050405020304" pitchFamily="18" charset="0"/>
                <a:ea typeface="Times New Roman" panose="02020603050405020304" pitchFamily="18" charset="0"/>
              </a:rPr>
              <a:t>шт</a:t>
            </a:r>
            <a:r>
              <a:rPr lang="ru-RU" b="1" kern="0" dirty="0">
                <a:solidFill>
                  <a:schemeClr val="accent2"/>
                </a:solidFill>
                <a:effectLst/>
                <a:latin typeface="Times New Roman" panose="02020603050405020304" pitchFamily="18" charset="0"/>
                <a:ea typeface="Times New Roman" panose="02020603050405020304" pitchFamily="18" charset="0"/>
              </a:rPr>
              <a:t>) </a:t>
            </a:r>
          </a:p>
          <a:p>
            <a:pPr algn="ctr"/>
            <a:r>
              <a:rPr lang="ru-RU" b="1" kern="0" dirty="0">
                <a:solidFill>
                  <a:schemeClr val="accent2"/>
                </a:solidFill>
                <a:effectLst/>
                <a:latin typeface="Times New Roman" panose="02020603050405020304" pitchFamily="18" charset="0"/>
                <a:ea typeface="Times New Roman" panose="02020603050405020304" pitchFamily="18" charset="0"/>
              </a:rPr>
              <a:t>вместо каждого 180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диполя для уменьшения общего веса.</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rPr>
              <a:t>Два линейных ускорителя с отличающейся в 2 раза частотой ускорения, </a:t>
            </a:r>
            <a:r>
              <a:rPr lang="ru-RU" b="1" kern="0" dirty="0">
                <a:solidFill>
                  <a:schemeClr val="accent2"/>
                </a:solidFill>
                <a:latin typeface="Times New Roman" panose="02020603050405020304" pitchFamily="18" charset="0"/>
              </a:rPr>
              <a:t>чтобы выполнить условие когерентности микротрона в ограниченном пространстве.</a:t>
            </a:r>
            <a:endParaRPr lang="en-RU" b="1" dirty="0">
              <a:solidFill>
                <a:schemeClr val="accent2"/>
              </a:solidFill>
            </a:endParaRPr>
          </a:p>
        </p:txBody>
      </p:sp>
      <p:sp>
        <p:nvSpPr>
          <p:cNvPr id="3" name="Slide Number Placeholder 2">
            <a:extLst>
              <a:ext uri="{FF2B5EF4-FFF2-40B4-BE49-F238E27FC236}">
                <a16:creationId xmlns:a16="http://schemas.microsoft.com/office/drawing/2014/main" id="{C6832C17-0966-2837-3C2D-443461798914}"/>
              </a:ext>
            </a:extLst>
          </p:cNvPr>
          <p:cNvSpPr>
            <a:spLocks noGrp="1"/>
          </p:cNvSpPr>
          <p:nvPr>
            <p:ph type="sldNum" sz="quarter" idx="12"/>
          </p:nvPr>
        </p:nvSpPr>
        <p:spPr/>
        <p:txBody>
          <a:bodyPr/>
          <a:lstStyle/>
          <a:p>
            <a:pPr>
              <a:defRPr/>
            </a:pPr>
            <a:fld id="{9240CF01-FD3B-4A0F-B71C-F47C60AF9472}" type="slidenum">
              <a:rPr lang="ru-RU" altLang="ru-RU" smtClean="0"/>
              <a:pPr>
                <a:defRPr/>
              </a:pPr>
              <a:t>50</a:t>
            </a:fld>
            <a:endParaRPr lang="ru-RU" altLang="ru-RU"/>
          </a:p>
        </p:txBody>
      </p:sp>
    </p:spTree>
    <p:extLst>
      <p:ext uri="{BB962C8B-B14F-4D97-AF65-F5344CB8AC3E}">
        <p14:creationId xmlns:p14="http://schemas.microsoft.com/office/powerpoint/2010/main" val="4100300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096E99-F3E9-112E-FD75-1CB7A339F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05" y="1842016"/>
            <a:ext cx="4383765" cy="3708781"/>
          </a:xfrm>
          <a:prstGeom prst="rect">
            <a:avLst/>
          </a:prstGeom>
        </p:spPr>
      </p:pic>
      <p:sp>
        <p:nvSpPr>
          <p:cNvPr id="41986" name="Заголовок 1"/>
          <p:cNvSpPr>
            <a:spLocks noGrp="1"/>
          </p:cNvSpPr>
          <p:nvPr>
            <p:ph type="title"/>
          </p:nvPr>
        </p:nvSpPr>
        <p:spPr/>
        <p:txBody>
          <a:bodyPr/>
          <a:lstStyle/>
          <a:p>
            <a:pPr eaLnBrk="1" hangingPunct="1"/>
            <a:r>
              <a:rPr lang="ru-RU" altLang="ru-RU" sz="2800" b="1" dirty="0">
                <a:solidFill>
                  <a:srgbClr val="FF0000"/>
                </a:solidFill>
                <a:latin typeface="Times New Roman" panose="02020603050405020304" pitchFamily="18" charset="0"/>
                <a:cs typeface="Times New Roman" panose="02020603050405020304" pitchFamily="18" charset="0"/>
              </a:rPr>
              <a:t>Микротрон</a:t>
            </a:r>
            <a:r>
              <a:rPr lang="en-US" altLang="ru-RU" sz="2800" b="1" dirty="0">
                <a:solidFill>
                  <a:srgbClr val="FF0000"/>
                </a:solidFill>
                <a:latin typeface="Times New Roman" panose="02020603050405020304" pitchFamily="18" charset="0"/>
                <a:cs typeface="Times New Roman" panose="02020603050405020304" pitchFamily="18" charset="0"/>
              </a:rPr>
              <a:t> CEBAF</a:t>
            </a:r>
            <a:r>
              <a:rPr lang="ru-RU" altLang="ru-RU" sz="2800" b="1" dirty="0">
                <a:solidFill>
                  <a:srgbClr val="FF0000"/>
                </a:solidFill>
                <a:latin typeface="Times New Roman" panose="02020603050405020304" pitchFamily="18" charset="0"/>
                <a:cs typeface="Times New Roman" panose="02020603050405020304" pitchFamily="18" charset="0"/>
              </a:rPr>
              <a:t> Национальной лаборатории</a:t>
            </a:r>
            <a:br>
              <a:rPr lang="ru-RU"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им. Томаса Джефферсона (США</a:t>
            </a:r>
            <a:r>
              <a:rPr lang="en-US" altLang="ru-RU" sz="2800" b="1" dirty="0">
                <a:solidFill>
                  <a:srgbClr val="FF0000"/>
                </a:solidFill>
                <a:latin typeface="Times New Roman" panose="02020603050405020304" pitchFamily="18" charset="0"/>
                <a:cs typeface="Times New Roman" panose="02020603050405020304" pitchFamily="18" charset="0"/>
              </a:rPr>
              <a:t>)</a:t>
            </a:r>
            <a:endParaRPr lang="ru-RU" altLang="ru-RU" sz="2800" dirty="0">
              <a:solidFill>
                <a:srgbClr val="FF0000"/>
              </a:solidFill>
            </a:endParaRPr>
          </a:p>
        </p:txBody>
      </p:sp>
      <p:sp>
        <p:nvSpPr>
          <p:cNvPr id="41988" name="TextBox 4"/>
          <p:cNvSpPr txBox="1">
            <a:spLocks noChangeArrowheads="1"/>
          </p:cNvSpPr>
          <p:nvPr/>
        </p:nvSpPr>
        <p:spPr bwMode="auto">
          <a:xfrm>
            <a:off x="2380118" y="6347380"/>
            <a:ext cx="438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2D2D8A"/>
                </a:solidFill>
                <a:latin typeface="Times New Roman" panose="02020603050405020304" pitchFamily="18" charset="0"/>
                <a:cs typeface="Times New Roman" panose="02020603050405020304" pitchFamily="18" charset="0"/>
              </a:rPr>
              <a:t>E</a:t>
            </a:r>
            <a:r>
              <a:rPr lang="en-US" altLang="ru-RU" sz="1800" b="1" baseline="-25000" dirty="0">
                <a:solidFill>
                  <a:srgbClr val="2D2D8A"/>
                </a:solidFill>
                <a:latin typeface="Times New Roman" panose="02020603050405020304" pitchFamily="18" charset="0"/>
                <a:cs typeface="Times New Roman" panose="02020603050405020304" pitchFamily="18" charset="0"/>
              </a:rPr>
              <a:t>max</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a:t>
            </a:r>
            <a:r>
              <a:rPr lang="en-US" altLang="ru-RU" sz="1800" b="1" dirty="0">
                <a:solidFill>
                  <a:srgbClr val="2D2D8A"/>
                </a:solidFill>
                <a:latin typeface="Times New Roman" panose="02020603050405020304" pitchFamily="18" charset="0"/>
                <a:cs typeface="Times New Roman" panose="02020603050405020304" pitchFamily="18" charset="0"/>
              </a:rPr>
              <a:t> 5</a:t>
            </a:r>
            <a:r>
              <a:rPr lang="ru-RU" altLang="ru-RU" sz="1800" b="1" dirty="0">
                <a:solidFill>
                  <a:srgbClr val="2D2D8A"/>
                </a:solidFill>
                <a:latin typeface="Times New Roman" panose="02020603050405020304" pitchFamily="18" charset="0"/>
                <a:cs typeface="Times New Roman" panose="02020603050405020304" pitchFamily="18" charset="0"/>
              </a:rPr>
              <a:t>.7</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ГэВ</a:t>
            </a:r>
            <a:r>
              <a:rPr lang="en-US" altLang="ru-RU" sz="1800" b="1" dirty="0">
                <a:solidFill>
                  <a:srgbClr val="2D2D8A"/>
                </a:solidFill>
                <a:latin typeface="Times New Roman" panose="02020603050405020304" pitchFamily="18" charset="0"/>
                <a:cs typeface="Times New Roman" panose="02020603050405020304" pitchFamily="18" charset="0"/>
              </a:rPr>
              <a:t> (1997</a:t>
            </a:r>
            <a:r>
              <a:rPr lang="ru-RU" altLang="ru-RU" sz="1800" b="1" dirty="0">
                <a:solidFill>
                  <a:srgbClr val="2D2D8A"/>
                </a:solidFill>
                <a:latin typeface="Times New Roman" panose="02020603050405020304" pitchFamily="18" charset="0"/>
                <a:cs typeface="Times New Roman" panose="02020603050405020304" pitchFamily="18" charset="0"/>
              </a:rPr>
              <a:t> г.)</a:t>
            </a:r>
            <a:r>
              <a:rPr lang="en-US" altLang="ru-RU" sz="1800" b="1" dirty="0">
                <a:solidFill>
                  <a:srgbClr val="2D2D8A"/>
                </a:solidFill>
                <a:latin typeface="Times New Roman" panose="02020603050405020304" pitchFamily="18" charset="0"/>
                <a:cs typeface="Times New Roman" panose="02020603050405020304" pitchFamily="18" charset="0"/>
              </a:rPr>
              <a:t> → 12 </a:t>
            </a:r>
            <a:r>
              <a:rPr lang="ru-RU" altLang="ru-RU" sz="1800" b="1" dirty="0">
                <a:solidFill>
                  <a:srgbClr val="2D2D8A"/>
                </a:solidFill>
                <a:latin typeface="Times New Roman" panose="02020603050405020304" pitchFamily="18" charset="0"/>
                <a:cs typeface="Times New Roman" panose="02020603050405020304" pitchFamily="18" charset="0"/>
              </a:rPr>
              <a:t>ГэВ (2013 г.)</a:t>
            </a:r>
            <a:endParaRPr lang="en-US" altLang="ru-RU" sz="1800" b="1" dirty="0">
              <a:solidFill>
                <a:srgbClr val="2D2D8A"/>
              </a:solidFill>
              <a:latin typeface="Times New Roman" panose="02020603050405020304" pitchFamily="18" charset="0"/>
              <a:cs typeface="Times New Roman" panose="02020603050405020304" pitchFamily="18" charset="0"/>
            </a:endParaRPr>
          </a:p>
        </p:txBody>
      </p:sp>
      <p:pic>
        <p:nvPicPr>
          <p:cNvPr id="41989" name="Picture 6" descr="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0" y="1849438"/>
            <a:ext cx="3457575"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D7293E9-3384-79EE-69A5-B0815A08E2A1}"/>
              </a:ext>
            </a:extLst>
          </p:cNvPr>
          <p:cNvSpPr txBox="1"/>
          <p:nvPr/>
        </p:nvSpPr>
        <p:spPr>
          <a:xfrm>
            <a:off x="418671" y="1358384"/>
            <a:ext cx="457200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Continuous Electron Beam Accelerator Facility </a:t>
            </a:r>
            <a:endParaRPr lang="en-GB"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A0CBA9D-26BE-9E4A-3B92-F4A3B0A4B81F}"/>
              </a:ext>
            </a:extLst>
          </p:cNvPr>
          <p:cNvSpPr>
            <a:spLocks noGrp="1"/>
          </p:cNvSpPr>
          <p:nvPr>
            <p:ph type="sldNum" sz="quarter" idx="12"/>
          </p:nvPr>
        </p:nvSpPr>
        <p:spPr/>
        <p:txBody>
          <a:bodyPr/>
          <a:lstStyle/>
          <a:p>
            <a:pPr>
              <a:defRPr/>
            </a:pPr>
            <a:fld id="{9240CF01-FD3B-4A0F-B71C-F47C60AF9472}" type="slidenum">
              <a:rPr lang="ru-RU" altLang="ru-RU" smtClean="0"/>
              <a:pPr>
                <a:defRPr/>
              </a:pPr>
              <a:t>51</a:t>
            </a:fld>
            <a:endParaRPr lang="ru-RU" altLang="ru-RU"/>
          </a:p>
        </p:txBody>
      </p:sp>
      <p:sp>
        <p:nvSpPr>
          <p:cNvPr id="5" name="TextBox 4">
            <a:extLst>
              <a:ext uri="{FF2B5EF4-FFF2-40B4-BE49-F238E27FC236}">
                <a16:creationId xmlns:a16="http://schemas.microsoft.com/office/drawing/2014/main" id="{827C924D-1954-09E0-3CA5-342810E8E9B7}"/>
              </a:ext>
            </a:extLst>
          </p:cNvPr>
          <p:cNvSpPr txBox="1"/>
          <p:nvPr/>
        </p:nvSpPr>
        <p:spPr>
          <a:xfrm>
            <a:off x="361735" y="5681308"/>
            <a:ext cx="8420529" cy="646331"/>
          </a:xfrm>
          <a:prstGeom prst="rect">
            <a:avLst/>
          </a:prstGeom>
          <a:noFill/>
        </p:spPr>
        <p:txBody>
          <a:bodyPr wrap="square">
            <a:spAutoFit/>
          </a:bodyPr>
          <a:lstStyle/>
          <a:p>
            <a:pPr algn="ctr"/>
            <a:r>
              <a:rPr lang="ru-RU" b="1" dirty="0">
                <a:latin typeface="Times New Roman" panose="02020603050405020304" pitchFamily="18" charset="0"/>
                <a:ea typeface="Times New Roman" panose="02020603050405020304" pitchFamily="18" charset="0"/>
              </a:rPr>
              <a:t>В</a:t>
            </a:r>
            <a:r>
              <a:rPr lang="ru-RU" sz="1800" b="1" dirty="0">
                <a:effectLst/>
                <a:latin typeface="Times New Roman" panose="02020603050405020304" pitchFamily="18" charset="0"/>
                <a:ea typeface="Times New Roman" panose="02020603050405020304" pitchFamily="18" charset="0"/>
              </a:rPr>
              <a:t>ключает в себя 2 сверхпроводящих линейных ускорителя, которые позволяют обеспечить непрерывный пучок ускоренных электронов.</a:t>
            </a:r>
            <a:endParaRPr lang="en-RU" sz="1800" b="1"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139700"/>
            <a:ext cx="8229600" cy="509588"/>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Ускоритель </a:t>
            </a:r>
            <a:r>
              <a:rPr lang="en-US" altLang="ru-RU" sz="3200" b="1" dirty="0">
                <a:solidFill>
                  <a:srgbClr val="FF0000"/>
                </a:solidFill>
                <a:latin typeface="Times New Roman" panose="02020603050405020304" pitchFamily="18" charset="0"/>
                <a:cs typeface="Times New Roman" panose="02020603050405020304" pitchFamily="18" charset="0"/>
              </a:rPr>
              <a:t>XFEL </a:t>
            </a:r>
            <a:r>
              <a:rPr lang="ru-RU" altLang="ru-RU" sz="3200" b="1" dirty="0">
                <a:solidFill>
                  <a:srgbClr val="FF0000"/>
                </a:solidFill>
                <a:latin typeface="Times New Roman" panose="02020603050405020304" pitchFamily="18" charset="0"/>
                <a:cs typeface="Times New Roman" panose="02020603050405020304" pitchFamily="18" charset="0"/>
              </a:rPr>
              <a:t>(17.5 ГэВ) </a:t>
            </a:r>
          </a:p>
        </p:txBody>
      </p:sp>
      <p:pic>
        <p:nvPicPr>
          <p:cNvPr id="430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56083" y="2692535"/>
            <a:ext cx="5223895" cy="3481245"/>
          </a:xfrm>
        </p:spPr>
      </p:pic>
      <p:sp>
        <p:nvSpPr>
          <p:cNvPr id="3" name="TextBox 2">
            <a:extLst>
              <a:ext uri="{FF2B5EF4-FFF2-40B4-BE49-F238E27FC236}">
                <a16:creationId xmlns:a16="http://schemas.microsoft.com/office/drawing/2014/main" id="{042BF205-E1C6-2255-214E-9FDE3B42A972}"/>
              </a:ext>
            </a:extLst>
          </p:cNvPr>
          <p:cNvSpPr txBox="1"/>
          <p:nvPr/>
        </p:nvSpPr>
        <p:spPr>
          <a:xfrm>
            <a:off x="1473767" y="707509"/>
            <a:ext cx="6188528" cy="369332"/>
          </a:xfrm>
          <a:prstGeom prst="rect">
            <a:avLst/>
          </a:prstGeom>
          <a:noFill/>
        </p:spPr>
        <p:txBody>
          <a:bodyPr wrap="square">
            <a:spAutoFit/>
          </a:bodyPr>
          <a:lstStyle/>
          <a:p>
            <a:pPr algn="ctr"/>
            <a:r>
              <a:rPr lang="en-RU" sz="1800" b="1" kern="0" dirty="0">
                <a:solidFill>
                  <a:srgbClr val="202122"/>
                </a:solidFill>
                <a:effectLst/>
                <a:latin typeface="Arial" panose="020B0604020202020204" pitchFamily="34" charset="0"/>
                <a:ea typeface="Times New Roman" panose="02020603050405020304" pitchFamily="18" charset="0"/>
              </a:rPr>
              <a:t>European X-Ray Free-Electron Laser Facility</a:t>
            </a:r>
            <a:r>
              <a:rPr lang="en-RU" dirty="0">
                <a:effectLst/>
              </a:rPr>
              <a:t> </a:t>
            </a:r>
            <a:endParaRPr lang="en-RU" dirty="0"/>
          </a:p>
        </p:txBody>
      </p:sp>
      <p:sp>
        <p:nvSpPr>
          <p:cNvPr id="5" name="TextBox 4">
            <a:extLst>
              <a:ext uri="{FF2B5EF4-FFF2-40B4-BE49-F238E27FC236}">
                <a16:creationId xmlns:a16="http://schemas.microsoft.com/office/drawing/2014/main" id="{7E00B504-B469-0528-DAE2-805B8AB45AE0}"/>
              </a:ext>
            </a:extLst>
          </p:cNvPr>
          <p:cNvSpPr txBox="1"/>
          <p:nvPr/>
        </p:nvSpPr>
        <p:spPr>
          <a:xfrm>
            <a:off x="0" y="6146589"/>
            <a:ext cx="9144000" cy="646331"/>
          </a:xfrm>
          <a:prstGeom prst="rect">
            <a:avLst/>
          </a:prstGeom>
          <a:noFill/>
        </p:spPr>
        <p:txBody>
          <a:bodyPr wrap="square">
            <a:spAutoFit/>
          </a:bodyPr>
          <a:lstStyle/>
          <a:p>
            <a:pPr algn="ctr"/>
            <a:r>
              <a:rPr lang="ru-RU" kern="0" dirty="0">
                <a:latin typeface="Times New Roman" panose="02020603050405020304" pitchFamily="18" charset="0"/>
                <a:ea typeface="Times New Roman" panose="02020603050405020304" pitchFamily="18" charset="0"/>
              </a:rPr>
              <a:t>Длина линейного ускорителя - </a:t>
            </a:r>
            <a:r>
              <a:rPr lang="ru-RU" b="1" kern="0" dirty="0">
                <a:effectLst/>
                <a:latin typeface="Times New Roman" panose="02020603050405020304" pitchFamily="18" charset="0"/>
                <a:ea typeface="Times New Roman" panose="02020603050405020304" pitchFamily="18" charset="0"/>
              </a:rPr>
              <a:t>3,4</a:t>
            </a:r>
            <a:r>
              <a:rPr lang="ru-RU" kern="0" dirty="0">
                <a:effectLst/>
                <a:latin typeface="Times New Roman" panose="02020603050405020304" pitchFamily="18" charset="0"/>
                <a:ea typeface="Times New Roman" panose="02020603050405020304" pitchFamily="18" charset="0"/>
              </a:rPr>
              <a:t> км </a:t>
            </a:r>
          </a:p>
          <a:p>
            <a:pPr algn="ctr"/>
            <a:r>
              <a:rPr lang="ru-RU" kern="0" dirty="0">
                <a:latin typeface="Times New Roman" panose="02020603050405020304" pitchFamily="18" charset="0"/>
                <a:ea typeface="Times New Roman" panose="02020603050405020304" pitchFamily="18" charset="0"/>
              </a:rPr>
              <a:t>С</a:t>
            </a:r>
            <a:r>
              <a:rPr lang="en-RU" kern="0" dirty="0">
                <a:effectLst/>
                <a:latin typeface="Times New Roman" panose="02020603050405020304" pitchFamily="18" charset="0"/>
                <a:ea typeface="Times New Roman" panose="02020603050405020304" pitchFamily="18" charset="0"/>
              </a:rPr>
              <a:t>верхпроводящи</a:t>
            </a:r>
            <a:r>
              <a:rPr lang="ru-RU" kern="0" dirty="0">
                <a:latin typeface="Times New Roman" panose="02020603050405020304" pitchFamily="18" charset="0"/>
                <a:ea typeface="Times New Roman" panose="02020603050405020304" pitchFamily="18" charset="0"/>
              </a:rPr>
              <a:t>е</a:t>
            </a:r>
            <a:r>
              <a:rPr lang="ru-RU" kern="0" dirty="0">
                <a:effectLst/>
                <a:latin typeface="Times New Roman" panose="02020603050405020304" pitchFamily="18" charset="0"/>
                <a:ea typeface="Times New Roman" panose="02020603050405020304" pitchFamily="18" charset="0"/>
              </a:rPr>
              <a:t> С</a:t>
            </a:r>
            <a:r>
              <a:rPr lang="en-RU" kern="0" dirty="0">
                <a:effectLst/>
                <a:latin typeface="Times New Roman" panose="02020603050405020304" pitchFamily="18" charset="0"/>
                <a:ea typeface="Times New Roman" panose="02020603050405020304" pitchFamily="18" charset="0"/>
              </a:rPr>
              <a:t>ВЧ-резонатор</a:t>
            </a:r>
            <a:r>
              <a:rPr lang="ru-RU" kern="0" dirty="0">
                <a:latin typeface="Times New Roman" panose="02020603050405020304" pitchFamily="18" charset="0"/>
                <a:ea typeface="Times New Roman" panose="02020603050405020304" pitchFamily="18" charset="0"/>
              </a:rPr>
              <a:t>ы позволяют получать - </a:t>
            </a:r>
            <a:r>
              <a:rPr lang="en-RU" b="1" kern="0" dirty="0">
                <a:effectLst/>
                <a:latin typeface="Times New Roman" panose="02020603050405020304" pitchFamily="18" charset="0"/>
                <a:ea typeface="Times New Roman" panose="02020603050405020304" pitchFamily="18" charset="0"/>
              </a:rPr>
              <a:t>27 000 </a:t>
            </a:r>
            <a:r>
              <a:rPr lang="ru-RU" kern="0" dirty="0">
                <a:effectLst/>
                <a:latin typeface="Times New Roman" panose="02020603050405020304" pitchFamily="18" charset="0"/>
                <a:ea typeface="Times New Roman" panose="02020603050405020304" pitchFamily="18" charset="0"/>
              </a:rPr>
              <a:t>имп</a:t>
            </a:r>
            <a:r>
              <a:rPr lang="ru-RU" kern="0" dirty="0">
                <a:latin typeface="Times New Roman" panose="02020603050405020304" pitchFamily="18" charset="0"/>
                <a:ea typeface="Times New Roman" panose="02020603050405020304" pitchFamily="18" charset="0"/>
              </a:rPr>
              <a:t>ульсов</a:t>
            </a:r>
            <a:r>
              <a:rPr lang="ru-RU" kern="0" dirty="0">
                <a:effectLst/>
                <a:latin typeface="Times New Roman" panose="02020603050405020304" pitchFamily="18" charset="0"/>
                <a:ea typeface="Times New Roman" panose="02020603050405020304" pitchFamily="18" charset="0"/>
              </a:rPr>
              <a:t>/секунду</a:t>
            </a:r>
            <a:endParaRPr lang="en-RU" dirty="0"/>
          </a:p>
        </p:txBody>
      </p:sp>
      <p:sp>
        <p:nvSpPr>
          <p:cNvPr id="2" name="Slide Number Placeholder 1">
            <a:extLst>
              <a:ext uri="{FF2B5EF4-FFF2-40B4-BE49-F238E27FC236}">
                <a16:creationId xmlns:a16="http://schemas.microsoft.com/office/drawing/2014/main" id="{CA4E7892-F587-A37F-5045-3F295F1A1D30}"/>
              </a:ext>
            </a:extLst>
          </p:cNvPr>
          <p:cNvSpPr>
            <a:spLocks noGrp="1"/>
          </p:cNvSpPr>
          <p:nvPr>
            <p:ph type="sldNum" sz="quarter" idx="12"/>
          </p:nvPr>
        </p:nvSpPr>
        <p:spPr/>
        <p:txBody>
          <a:bodyPr/>
          <a:lstStyle/>
          <a:p>
            <a:pPr>
              <a:defRPr/>
            </a:pPr>
            <a:fld id="{9240CF01-FD3B-4A0F-B71C-F47C60AF9472}" type="slidenum">
              <a:rPr lang="ru-RU" altLang="ru-RU" smtClean="0"/>
              <a:pPr>
                <a:defRPr/>
              </a:pPr>
              <a:t>52</a:t>
            </a:fld>
            <a:endParaRPr lang="ru-RU" altLang="ru-RU"/>
          </a:p>
        </p:txBody>
      </p:sp>
      <p:sp>
        <p:nvSpPr>
          <p:cNvPr id="6" name="TextBox 5">
            <a:extLst>
              <a:ext uri="{FF2B5EF4-FFF2-40B4-BE49-F238E27FC236}">
                <a16:creationId xmlns:a16="http://schemas.microsoft.com/office/drawing/2014/main" id="{26B276B3-06EB-F8AA-CB41-23AE8E1835AB}"/>
              </a:ext>
            </a:extLst>
          </p:cNvPr>
          <p:cNvSpPr txBox="1"/>
          <p:nvPr/>
        </p:nvSpPr>
        <p:spPr>
          <a:xfrm>
            <a:off x="457201" y="1154428"/>
            <a:ext cx="8229599" cy="1477328"/>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ускорения электронов можно использовать линейный ускоритель.</a:t>
            </a:r>
            <a:r>
              <a:rPr lang="en-RU" b="1"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После ускорения</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электроны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попадают</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специальные устройства,</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называемые ондуляторами, где они следуют по изогнутым траекториям, что приводит к излучению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электронами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рентгеновских лучей, длина волны которых находится в диапазоне от 0,05 до 4,7 нм.</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
            <a:ext cx="8229600" cy="1354138"/>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7</a:t>
            </a:r>
            <a:r>
              <a:rPr lang="ru-RU" sz="3200" b="1" dirty="0">
                <a:solidFill>
                  <a:srgbClr val="FF0000"/>
                </a:solidFill>
                <a:latin typeface="Times New Roman" panose="02020603050405020304" pitchFamily="18" charset="0"/>
                <a:cs typeface="Times New Roman" panose="02020603050405020304" pitchFamily="18" charset="0"/>
              </a:rPr>
              <a:t> МэВ, 700 кВт</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874" y="1976993"/>
            <a:ext cx="4757737" cy="3977552"/>
          </a:xfrm>
          <a:prstGeom prst="rect">
            <a:avLst/>
          </a:prstGeom>
        </p:spPr>
      </p:pic>
      <p:pic>
        <p:nvPicPr>
          <p:cNvPr id="6" name="Picture 5">
            <a:extLst>
              <a:ext uri="{FF2B5EF4-FFF2-40B4-BE49-F238E27FC236}">
                <a16:creationId xmlns:a16="http://schemas.microsoft.com/office/drawing/2014/main" id="{0A4D655E-FF3B-F881-96D8-09F5668024F6}"/>
              </a:ext>
            </a:extLst>
          </p:cNvPr>
          <p:cNvPicPr>
            <a:picLocks noChangeAspect="1"/>
          </p:cNvPicPr>
          <p:nvPr/>
        </p:nvPicPr>
        <p:blipFill rotWithShape="1">
          <a:blip r:embed="rId3">
            <a:extLst>
              <a:ext uri="{28A0092B-C50C-407E-A947-70E740481C1C}">
                <a14:useLocalDpi xmlns:a14="http://schemas.microsoft.com/office/drawing/2010/main" val="0"/>
              </a:ext>
            </a:extLst>
          </a:blip>
          <a:srcRect l="25175"/>
          <a:stretch/>
        </p:blipFill>
        <p:spPr>
          <a:xfrm>
            <a:off x="0" y="1909725"/>
            <a:ext cx="4565024" cy="4112087"/>
          </a:xfrm>
          <a:prstGeom prst="rect">
            <a:avLst/>
          </a:prstGeom>
        </p:spPr>
      </p:pic>
      <p:sp>
        <p:nvSpPr>
          <p:cNvPr id="8" name="TextBox 7">
            <a:extLst>
              <a:ext uri="{FF2B5EF4-FFF2-40B4-BE49-F238E27FC236}">
                <a16:creationId xmlns:a16="http://schemas.microsoft.com/office/drawing/2014/main" id="{C61AB81E-F631-A7FA-14E9-8754CF8C748E}"/>
              </a:ext>
            </a:extLst>
          </p:cNvPr>
          <p:cNvSpPr txBox="1"/>
          <p:nvPr/>
        </p:nvSpPr>
        <p:spPr>
          <a:xfrm>
            <a:off x="132389" y="1246653"/>
            <a:ext cx="8686800" cy="923330"/>
          </a:xfrm>
          <a:prstGeom prst="rect">
            <a:avLst/>
          </a:prstGeom>
          <a:noFill/>
        </p:spPr>
        <p:txBody>
          <a:bodyPr wrap="square">
            <a:spAutoFit/>
          </a:bodyPr>
          <a:lstStyle/>
          <a:p>
            <a:pPr algn="ctr"/>
            <a:r>
              <a:rPr lang="en-RU" b="1" dirty="0">
                <a:solidFill>
                  <a:schemeClr val="accent2"/>
                </a:solidFill>
                <a:effectLst/>
                <a:latin typeface="Times New Roman" panose="02020603050405020304" pitchFamily="18" charset="0"/>
                <a:cs typeface="Times New Roman" panose="02020603050405020304" pitchFamily="18" charset="0"/>
              </a:rPr>
              <a:t>1987</a:t>
            </a:r>
            <a:r>
              <a:rPr lang="ru-RU" b="1" dirty="0">
                <a:solidFill>
                  <a:schemeClr val="accent2"/>
                </a:solidFill>
                <a:effectLst/>
                <a:latin typeface="Times New Roman" panose="02020603050405020304" pitchFamily="18" charset="0"/>
                <a:cs typeface="Times New Roman" panose="02020603050405020304" pitchFamily="18" charset="0"/>
              </a:rPr>
              <a:t>г. </a:t>
            </a:r>
            <a:r>
              <a:rPr lang="en-GB" b="1" dirty="0">
                <a:solidFill>
                  <a:schemeClr val="accent2"/>
                </a:solidFill>
                <a:effectLst/>
                <a:latin typeface="Times New Roman" panose="02020603050405020304" pitchFamily="18" charset="0"/>
                <a:cs typeface="Times New Roman" panose="02020603050405020304" pitchFamily="18" charset="0"/>
              </a:rPr>
              <a:t>A</a:t>
            </a:r>
            <a:r>
              <a:rPr lang="ru-RU" b="1" dirty="0">
                <a:solidFill>
                  <a:schemeClr val="accent2"/>
                </a:solidFill>
                <a:effectLst/>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a:t>
            </a:r>
            <a:r>
              <a:rPr lang="en-GB" b="1" dirty="0" err="1">
                <a:solidFill>
                  <a:schemeClr val="accent2"/>
                </a:solidFill>
                <a:effectLst/>
                <a:latin typeface="Times New Roman" panose="02020603050405020304" pitchFamily="18" charset="0"/>
                <a:cs typeface="Times New Roman" panose="02020603050405020304" pitchFamily="18" charset="0"/>
              </a:rPr>
              <a:t>N'Guyen</a:t>
            </a:r>
            <a:r>
              <a:rPr lang="en-GB" b="1" dirty="0">
                <a:solidFill>
                  <a:schemeClr val="accent2"/>
                </a:solidFill>
                <a:effectLst/>
                <a:latin typeface="Times New Roman" panose="02020603050405020304" pitchFamily="18" charset="0"/>
                <a:cs typeface="Times New Roman" panose="02020603050405020304" pitchFamily="18" charset="0"/>
              </a:rPr>
              <a:t> </a:t>
            </a:r>
            <a:r>
              <a:rPr lang="ru-RU" b="1" dirty="0">
                <a:solidFill>
                  <a:schemeClr val="accent2"/>
                </a:solidFill>
                <a:effectLst/>
                <a:latin typeface="Times New Roman" panose="02020603050405020304" pitchFamily="18" charset="0"/>
                <a:cs typeface="Times New Roman" panose="02020603050405020304" pitchFamily="18" charset="0"/>
              </a:rPr>
              <a:t> и </a:t>
            </a:r>
            <a:r>
              <a:rPr lang="en-GB" b="1" dirty="0">
                <a:solidFill>
                  <a:schemeClr val="accent2"/>
                </a:solidFill>
                <a:effectLst/>
                <a:latin typeface="Times New Roman" panose="02020603050405020304" pitchFamily="18" charset="0"/>
                <a:cs typeface="Times New Roman" panose="02020603050405020304" pitchFamily="18" charset="0"/>
              </a:rPr>
              <a:t>J</a:t>
            </a:r>
            <a:r>
              <a:rPr lang="en-US" b="1" dirty="0">
                <a:solidFill>
                  <a:schemeClr val="accent2"/>
                </a:solidFill>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Pottier (CEA) </a:t>
            </a:r>
            <a:r>
              <a:rPr lang="ru-RU" b="1" dirty="0">
                <a:solidFill>
                  <a:schemeClr val="accent2"/>
                </a:solidFill>
                <a:effectLst/>
                <a:latin typeface="Times New Roman" panose="02020603050405020304" pitchFamily="18" charset="0"/>
                <a:cs typeface="Times New Roman" panose="02020603050405020304" pitchFamily="18" charset="0"/>
              </a:rPr>
              <a:t>предложили использовать полуволновой резонатор на основе замкнутой коаксиальной линии для ускорения частиц.</a:t>
            </a:r>
            <a:r>
              <a:rPr lang="en-GB"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a:p>
            <a:pPr algn="ctr"/>
            <a:r>
              <a:rPr lang="ru-RU"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A14246D-4056-2800-E149-19A0FCB80354}"/>
              </a:ext>
            </a:extLst>
          </p:cNvPr>
          <p:cNvSpPr txBox="1"/>
          <p:nvPr/>
        </p:nvSpPr>
        <p:spPr>
          <a:xfrm>
            <a:off x="717543" y="6085633"/>
            <a:ext cx="7251714" cy="646331"/>
          </a:xfrm>
          <a:prstGeom prst="rect">
            <a:avLst/>
          </a:prstGeom>
          <a:noFill/>
        </p:spPr>
        <p:txBody>
          <a:bodyPr wrap="square">
            <a:spAutoFit/>
          </a:bodyPr>
          <a:lstStyle/>
          <a:p>
            <a:pPr algn="ctr"/>
            <a:r>
              <a:rPr lang="ru-RU" sz="1800" b="1" dirty="0">
                <a:solidFill>
                  <a:schemeClr val="accent2"/>
                </a:solidFill>
                <a:effectLst/>
                <a:latin typeface="Times New Roman" panose="02020603050405020304" pitchFamily="18" charset="0"/>
                <a:cs typeface="Times New Roman" panose="02020603050405020304" pitchFamily="18" charset="0"/>
              </a:rPr>
              <a:t>СВЧ-генератор (</a:t>
            </a:r>
            <a:r>
              <a:rPr lang="en-US" sz="1800" b="1" dirty="0">
                <a:solidFill>
                  <a:schemeClr val="accent2"/>
                </a:solidFill>
                <a:effectLst/>
                <a:latin typeface="Times New Roman" panose="02020603050405020304" pitchFamily="18" charset="0"/>
                <a:cs typeface="Times New Roman" panose="02020603050405020304" pitchFamily="18" charset="0"/>
              </a:rPr>
              <a:t>G</a:t>
            </a:r>
            <a:r>
              <a:rPr lang="ru-RU" sz="1800" b="1" dirty="0">
                <a:solidFill>
                  <a:schemeClr val="accent2"/>
                </a:solidFill>
                <a:effectLst/>
                <a:latin typeface="Times New Roman" panose="02020603050405020304" pitchFamily="18" charset="0"/>
                <a:cs typeface="Times New Roman" panose="02020603050405020304" pitchFamily="18" charset="0"/>
              </a:rPr>
              <a:t>) создает в таком резонаторе</a:t>
            </a:r>
            <a:r>
              <a:rPr lang="en-US" sz="1800" b="1" dirty="0">
                <a:solidFill>
                  <a:schemeClr val="accent2"/>
                </a:solidFill>
                <a:effectLst/>
                <a:latin typeface="Times New Roman" panose="02020603050405020304" pitchFamily="18" charset="0"/>
                <a:cs typeface="Times New Roman" panose="02020603050405020304" pitchFamily="18" charset="0"/>
              </a:rPr>
              <a:t> </a:t>
            </a:r>
            <a:r>
              <a:rPr lang="ru-RU" sz="1800" b="1" dirty="0">
                <a:solidFill>
                  <a:schemeClr val="accent2"/>
                </a:solidFill>
                <a:effectLst/>
                <a:latin typeface="Times New Roman" panose="02020603050405020304" pitchFamily="18" charset="0"/>
                <a:cs typeface="Times New Roman" panose="02020603050405020304" pitchFamily="18" charset="0"/>
              </a:rPr>
              <a:t>быстропеременное электрическое поле имеющее радиальное направление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53</a:t>
            </a:fld>
            <a:endParaRPr lang="ru-RU" altLang="ru-RU"/>
          </a:p>
        </p:txBody>
      </p:sp>
    </p:spTree>
    <p:extLst>
      <p:ext uri="{BB962C8B-B14F-4D97-AF65-F5344CB8AC3E}">
        <p14:creationId xmlns:p14="http://schemas.microsoft.com/office/powerpoint/2010/main" val="577762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7FF249-9313-03FE-B2FA-3B8B25B3D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699" y="857250"/>
            <a:ext cx="6543675" cy="21522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3500"/>
            <a:ext cx="8229600" cy="850900"/>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endParaRPr lang="ru-RU"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54</a:t>
            </a:fld>
            <a:endParaRPr lang="ru-RU" altLang="ru-RU"/>
          </a:p>
        </p:txBody>
      </p:sp>
      <p:sp>
        <p:nvSpPr>
          <p:cNvPr id="7" name="TextBox 6">
            <a:extLst>
              <a:ext uri="{FF2B5EF4-FFF2-40B4-BE49-F238E27FC236}">
                <a16:creationId xmlns:a16="http://schemas.microsoft.com/office/drawing/2014/main" id="{90B3189E-A8EB-7303-AE0A-88426ECF5D0B}"/>
              </a:ext>
            </a:extLst>
          </p:cNvPr>
          <p:cNvSpPr txBox="1"/>
          <p:nvPr/>
        </p:nvSpPr>
        <p:spPr>
          <a:xfrm>
            <a:off x="228600" y="2937352"/>
            <a:ext cx="8743950" cy="3785652"/>
          </a:xfrm>
          <a:prstGeom prst="rect">
            <a:avLst/>
          </a:prstGeom>
          <a:noFill/>
        </p:spPr>
        <p:txBody>
          <a:bodyPr wrap="square">
            <a:spAutoFit/>
          </a:bodyPr>
          <a:lstStyle/>
          <a:p>
            <a:pPr algn="just"/>
            <a:r>
              <a:rPr lang="ru-RU" sz="2000" dirty="0">
                <a:solidFill>
                  <a:schemeClr val="accent2"/>
                </a:solidFill>
                <a:effectLst/>
                <a:latin typeface="Times New Roman" panose="02020603050405020304" pitchFamily="18" charset="0"/>
                <a:ea typeface="Times New Roman" panose="02020603050405020304" pitchFamily="18" charset="0"/>
              </a:rPr>
              <a:t>Внешний СВЧ-генератор возбуждает в таком резонаторе быстропеременное электрическое поле, которое имеет радиальное направление. Электроны попавшие в ускоряющую фазу, достигают внутреннего электрода резонатора с увеличенной энергией. Проходят полость внутри внутреннего электрода, на выходе радиальное электрическое поле успевает измениться на противоположное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происходит ускорение. После чего электроны отражаются поворотным магнитом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ru-RU" sz="2000" dirty="0">
                <a:solidFill>
                  <a:schemeClr val="accent2"/>
                </a:solidFill>
                <a:effectLst/>
                <a:latin typeface="Times New Roman" panose="02020603050405020304" pitchFamily="18" charset="0"/>
                <a:ea typeface="Times New Roman" panose="02020603050405020304" pitchFamily="18" charset="0"/>
              </a:rPr>
              <a:t> вводятся в резонатор в ускоряющей фазе. </a:t>
            </a:r>
            <a:r>
              <a:rPr lang="ru-RU" sz="2000" dirty="0">
                <a:solidFill>
                  <a:schemeClr val="accent2"/>
                </a:solidFill>
                <a:latin typeface="Times New Roman" panose="02020603050405020304" pitchFamily="18" charset="0"/>
                <a:ea typeface="Times New Roman" panose="02020603050405020304" pitchFamily="18" charset="0"/>
              </a:rPr>
              <a:t>Т</a:t>
            </a:r>
            <a:r>
              <a:rPr lang="ru-RU" sz="2000" dirty="0">
                <a:solidFill>
                  <a:schemeClr val="accent2"/>
                </a:solidFill>
                <a:effectLst/>
                <a:latin typeface="Times New Roman" panose="02020603050405020304" pitchFamily="18" charset="0"/>
                <a:ea typeface="Times New Roman" panose="02020603050405020304" pitchFamily="18" charset="0"/>
              </a:rPr>
              <a:t>раектория электронов представляет собой замкнутую линию с пересечением на оси резонатора и напоминает цветок.</a:t>
            </a:r>
          </a:p>
          <a:p>
            <a:pPr algn="just"/>
            <a:r>
              <a:rPr lang="ru-RU" sz="2000" b="1" dirty="0">
                <a:solidFill>
                  <a:schemeClr val="accent2"/>
                </a:solidFill>
                <a:latin typeface="Times New Roman" panose="02020603050405020304" pitchFamily="18" charset="0"/>
                <a:ea typeface="Times New Roman" panose="02020603050405020304" pitchFamily="18" charset="0"/>
              </a:rPr>
              <a:t>Плюсы</a:t>
            </a:r>
            <a:r>
              <a:rPr lang="en-US" sz="2000" b="1"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компактный</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лишь один резонатор</a:t>
            </a:r>
          </a:p>
          <a:p>
            <a:pPr algn="just"/>
            <a:r>
              <a:rPr lang="ru-RU" sz="2000" b="1" dirty="0">
                <a:solidFill>
                  <a:schemeClr val="accent2"/>
                </a:solidFill>
                <a:effectLst/>
                <a:latin typeface="Times New Roman" panose="02020603050405020304" pitchFamily="18" charset="0"/>
                <a:ea typeface="Times New Roman" panose="02020603050405020304" pitchFamily="18" charset="0"/>
              </a:rPr>
              <a:t>Минусы</a:t>
            </a:r>
            <a:r>
              <a:rPr lang="en-US" sz="2000" b="1" dirty="0">
                <a:solidFill>
                  <a:schemeClr val="accent2"/>
                </a:solidFill>
                <a:effectLst/>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точка пересечения орбит; каждый магнит настраивается под конкретную энергию электронов</a:t>
            </a:r>
            <a:endParaRPr lang="en-RU" sz="2000" dirty="0">
              <a:solidFill>
                <a:schemeClr val="accent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5201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187325"/>
            <a:ext cx="7772400" cy="1470025"/>
          </a:xfrm>
        </p:spPr>
        <p:txBody>
          <a:bodyPr/>
          <a:lstStyle/>
          <a:p>
            <a:pPr eaLnBrk="1" hangingPunct="1"/>
            <a:r>
              <a:rPr lang="ru-RU" altLang="ru-RU" b="1" dirty="0">
                <a:solidFill>
                  <a:srgbClr val="FFFF66"/>
                </a:solidFill>
                <a:latin typeface="Times New Roman" panose="02020603050405020304" pitchFamily="18" charset="0"/>
              </a:rPr>
              <a:t>Лазерное ускорение электронов</a:t>
            </a:r>
          </a:p>
        </p:txBody>
      </p:sp>
      <p:sp>
        <p:nvSpPr>
          <p:cNvPr id="3" name="TextBox 2">
            <a:extLst>
              <a:ext uri="{FF2B5EF4-FFF2-40B4-BE49-F238E27FC236}">
                <a16:creationId xmlns:a16="http://schemas.microsoft.com/office/drawing/2014/main" id="{D65D837A-8E8D-443C-B742-830808AD431D}"/>
              </a:ext>
            </a:extLst>
          </p:cNvPr>
          <p:cNvSpPr txBox="1"/>
          <p:nvPr/>
        </p:nvSpPr>
        <p:spPr>
          <a:xfrm>
            <a:off x="382191" y="1758613"/>
            <a:ext cx="8379618" cy="4893647"/>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ea typeface="Times New Roman" panose="02020603050405020304" pitchFamily="18" charset="0"/>
              </a:rPr>
              <a:t>Н</a:t>
            </a:r>
            <a:r>
              <a:rPr lang="en-RU" sz="2400" dirty="0">
                <a:solidFill>
                  <a:schemeClr val="bg1"/>
                </a:solidFill>
                <a:effectLst/>
                <a:latin typeface="Times New Roman" panose="02020603050405020304" pitchFamily="18" charset="0"/>
                <a:ea typeface="Times New Roman" panose="02020603050405020304" pitchFamily="18" charset="0"/>
              </a:rPr>
              <a:t>апряженность ускоряющего электрического поля в созданных и проектируемых ускорителях ограничивается </a:t>
            </a:r>
            <a:r>
              <a:rPr lang="en-RU" sz="2400" b="1" dirty="0">
                <a:solidFill>
                  <a:schemeClr val="bg1"/>
                </a:solidFill>
                <a:effectLst/>
                <a:latin typeface="Times New Roman" panose="02020603050405020304" pitchFamily="18" charset="0"/>
                <a:ea typeface="Times New Roman" panose="02020603050405020304" pitchFamily="18" charset="0"/>
              </a:rPr>
              <a:t>100 МВ/м</a:t>
            </a:r>
            <a:r>
              <a:rPr lang="en-RU" sz="2400" dirty="0">
                <a:solidFill>
                  <a:schemeClr val="bg1"/>
                </a:solidFill>
                <a:effectLst/>
                <a:latin typeface="Times New Roman" panose="02020603050405020304" pitchFamily="18" charset="0"/>
                <a:ea typeface="Times New Roman" panose="02020603050405020304" pitchFamily="18" charset="0"/>
              </a:rPr>
              <a:t>. Это приводит к необходимости создания линейных </a:t>
            </a:r>
            <a:r>
              <a:rPr lang="ru-RU" sz="2400" dirty="0">
                <a:solidFill>
                  <a:schemeClr val="bg1"/>
                </a:solidFill>
                <a:latin typeface="Times New Roman" panose="02020603050405020304" pitchFamily="18" charset="0"/>
                <a:ea typeface="Times New Roman" panose="02020603050405020304" pitchFamily="18" charset="0"/>
              </a:rPr>
              <a:t>ускорителей</a:t>
            </a:r>
            <a:r>
              <a:rPr lang="en-RU" sz="2400" dirty="0">
                <a:solidFill>
                  <a:schemeClr val="bg1"/>
                </a:solidFill>
                <a:effectLst/>
                <a:latin typeface="Times New Roman" panose="02020603050405020304" pitchFamily="18" charset="0"/>
                <a:ea typeface="Times New Roman" panose="02020603050405020304" pitchFamily="18" charset="0"/>
              </a:rPr>
              <a:t> длиной до 48 км. Естественно стремление повысить напряженность ускоряющего поля и сделать </a:t>
            </a:r>
            <a:r>
              <a:rPr lang="ru-RU" sz="2400" dirty="0">
                <a:solidFill>
                  <a:schemeClr val="bg1"/>
                </a:solidFill>
                <a:effectLst/>
                <a:latin typeface="Times New Roman" panose="02020603050405020304" pitchFamily="18" charset="0"/>
                <a:ea typeface="Times New Roman" panose="02020603050405020304" pitchFamily="18" charset="0"/>
              </a:rPr>
              <a:t>установки</a:t>
            </a:r>
            <a:r>
              <a:rPr lang="en-RU" sz="2400" dirty="0">
                <a:solidFill>
                  <a:schemeClr val="bg1"/>
                </a:solidFill>
                <a:effectLst/>
                <a:latin typeface="Times New Roman" panose="02020603050405020304" pitchFamily="18" charset="0"/>
                <a:ea typeface="Times New Roman" panose="02020603050405020304" pitchFamily="18" charset="0"/>
              </a:rPr>
              <a:t> более компактными. В связи с этим в ряде научных центров в прошлом веке были начаты работы по использованию </a:t>
            </a:r>
            <a:r>
              <a:rPr lang="en-RU" sz="2400" b="1" dirty="0">
                <a:solidFill>
                  <a:schemeClr val="bg1"/>
                </a:solidFill>
                <a:effectLst/>
                <a:latin typeface="Times New Roman" panose="02020603050405020304" pitchFamily="18" charset="0"/>
                <a:ea typeface="Times New Roman" panose="02020603050405020304" pitchFamily="18" charset="0"/>
              </a:rPr>
              <a:t>кильватерного метода ускорения</a:t>
            </a:r>
            <a:r>
              <a:rPr lang="en-RU" sz="2400" dirty="0">
                <a:solidFill>
                  <a:schemeClr val="bg1"/>
                </a:solidFill>
                <a:effectLst/>
                <a:latin typeface="Times New Roman" panose="02020603050405020304" pitchFamily="18" charset="0"/>
                <a:ea typeface="Times New Roman" panose="02020603050405020304" pitchFamily="18" charset="0"/>
              </a:rPr>
              <a:t>. Кильватерное ускорение для получения более высоких темпов ускорения </a:t>
            </a:r>
            <a:r>
              <a:rPr lang="en-RU" sz="2400" i="1" dirty="0">
                <a:solidFill>
                  <a:schemeClr val="bg1"/>
                </a:solidFill>
                <a:effectLst/>
                <a:latin typeface="Times New Roman" panose="02020603050405020304" pitchFamily="18" charset="0"/>
                <a:ea typeface="Times New Roman" panose="02020603050405020304" pitchFamily="18" charset="0"/>
              </a:rPr>
              <a:t>основано на передаче энергии от сгустков сильноточного возбуждающего электронного пучка сгусткам слаботочного пучка</a:t>
            </a:r>
            <a:r>
              <a:rPr lang="en-RU" sz="2400" dirty="0">
                <a:solidFill>
                  <a:schemeClr val="bg1"/>
                </a:solidFill>
                <a:effectLst/>
                <a:latin typeface="Times New Roman" panose="02020603050405020304" pitchFamily="18" charset="0"/>
                <a:ea typeface="Times New Roman" panose="02020603050405020304" pitchFamily="18" charset="0"/>
              </a:rPr>
              <a:t>. Получены напряженности ускоряющего кильватерного поля в </a:t>
            </a:r>
            <a:r>
              <a:rPr lang="en-RU" sz="2400" b="1" dirty="0">
                <a:solidFill>
                  <a:schemeClr val="bg1"/>
                </a:solidFill>
                <a:effectLst/>
                <a:latin typeface="Times New Roman" panose="02020603050405020304" pitchFamily="18" charset="0"/>
                <a:ea typeface="Times New Roman" panose="02020603050405020304" pitchFamily="18" charset="0"/>
              </a:rPr>
              <a:t>десятки ГВ/м</a:t>
            </a:r>
            <a:r>
              <a:rPr lang="en-RU" sz="2400" dirty="0">
                <a:solidFill>
                  <a:schemeClr val="bg1"/>
                </a:solidFill>
                <a:effectLst/>
                <a:latin typeface="Times New Roman" panose="02020603050405020304" pitchFamily="18" charset="0"/>
                <a:ea typeface="Times New Roman" panose="02020603050405020304" pitchFamily="18" charset="0"/>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45060" name="Picture 5" descr="wake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75" y="4555333"/>
            <a:ext cx="7207250"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descr="Lehrerfortbildung-2008---Dr.-Schramm_Seite_13.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30" t="22543" r="31723" b="23158"/>
          <a:stretch>
            <a:fillRect/>
          </a:stretch>
        </p:blipFill>
        <p:spPr bwMode="auto">
          <a:xfrm>
            <a:off x="128590" y="945356"/>
            <a:ext cx="47164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BC97D3D2-4167-2173-2211-D94366959911}"/>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06D0F0D0-76D5-E654-A0D4-0B116D26510C}"/>
              </a:ext>
            </a:extLst>
          </p:cNvPr>
          <p:cNvSpPr txBox="1"/>
          <p:nvPr/>
        </p:nvSpPr>
        <p:spPr>
          <a:xfrm>
            <a:off x="4845052" y="755651"/>
            <a:ext cx="4053113" cy="3693319"/>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Возмущение плазмы осуществляется короткими импульсами сверхмощных лазеров.</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Двигаясь в плазме, короткий лазерный импульс выталкивает электроны из той области, где он в данный момент находится. При этом на электроны действуют не только выталкивающие силы лазерного импульса, но также притягивающие силы поля ионов плазмы, которые из-за большой массы можно считать неподвижными.</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02AA8-686A-70A1-CE69-6F6EB659CBD6}"/>
              </a:ext>
            </a:extLst>
          </p:cNvPr>
          <p:cNvSpPr>
            <a:spLocks noGrp="1"/>
          </p:cNvSpPr>
          <p:nvPr>
            <p:ph type="sldNum" sz="quarter" idx="12"/>
          </p:nvPr>
        </p:nvSpPr>
        <p:spPr/>
        <p:txBody>
          <a:bodyPr/>
          <a:lstStyle/>
          <a:p>
            <a:pPr>
              <a:defRPr/>
            </a:pPr>
            <a:fld id="{9240CF01-FD3B-4A0F-B71C-F47C60AF9472}" type="slidenum">
              <a:rPr lang="ru-RU" altLang="ru-RU" smtClean="0"/>
              <a:pPr>
                <a:defRPr/>
              </a:pPr>
              <a:t>56</a:t>
            </a:fld>
            <a:endParaRPr lang="ru-RU" altLang="ru-RU"/>
          </a:p>
        </p:txBody>
      </p:sp>
    </p:spTree>
    <p:extLst>
      <p:ext uri="{BB962C8B-B14F-4D97-AF65-F5344CB8AC3E}">
        <p14:creationId xmlns:p14="http://schemas.microsoft.com/office/powerpoint/2010/main" val="2178419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1026" name="Picture 2">
            <a:extLst>
              <a:ext uri="{FF2B5EF4-FFF2-40B4-BE49-F238E27FC236}">
                <a16:creationId xmlns:a16="http://schemas.microsoft.com/office/drawing/2014/main" id="{0F6CD500-128A-6286-7C6A-2B55966C8D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68"/>
          <a:stretch/>
        </p:blipFill>
        <p:spPr bwMode="auto">
          <a:xfrm>
            <a:off x="1479550" y="786055"/>
            <a:ext cx="6184900" cy="344463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6047FB7-E73A-7B74-059B-12178A987A24}"/>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A662CBED-347C-5BC8-0B2D-0296E4A0B032}"/>
              </a:ext>
            </a:extLst>
          </p:cNvPr>
          <p:cNvSpPr txBox="1"/>
          <p:nvPr/>
        </p:nvSpPr>
        <p:spPr>
          <a:xfrm>
            <a:off x="457200" y="4230686"/>
            <a:ext cx="8229600" cy="2585323"/>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Силы высокочастотного давления, действующие на электроны плазмы, столь велики, что сразу позади импульса возникает почти сферическая область, в которой электроны практически отсутствуют (</a:t>
            </a:r>
            <a:r>
              <a:rPr lang="en-GB" b="0" i="0" u="none" strike="noStrike" dirty="0">
                <a:solidFill>
                  <a:srgbClr val="000000"/>
                </a:solidFill>
                <a:effectLst/>
                <a:latin typeface="Times New Roman" panose="02020603050405020304" pitchFamily="18" charset="0"/>
                <a:cs typeface="Times New Roman" panose="02020603050405020304" pitchFamily="18" charset="0"/>
              </a:rPr>
              <a:t>bubble)</a:t>
            </a:r>
            <a:r>
              <a:rPr lang="ru-RU" b="0" i="0" u="none" strike="noStrike" dirty="0">
                <a:solidFill>
                  <a:srgbClr val="000000"/>
                </a:solidFill>
                <a:effectLst/>
                <a:latin typeface="Times New Roman" panose="02020603050405020304" pitchFamily="18" charset="0"/>
                <a:cs typeface="Times New Roman" panose="02020603050405020304" pitchFamily="18" charset="0"/>
              </a:rPr>
              <a:t>. В не</a:t>
            </a:r>
            <a:r>
              <a:rPr lang="ru-RU" dirty="0">
                <a:solidFill>
                  <a:srgbClr val="000000"/>
                </a:solidFill>
                <a:latin typeface="Times New Roman" panose="02020603050405020304" pitchFamily="18" charset="0"/>
                <a:cs typeface="Times New Roman" panose="02020603050405020304" pitchFamily="18" charset="0"/>
              </a:rPr>
              <a:t>ё</a:t>
            </a:r>
            <a:r>
              <a:rPr lang="ru-RU" b="0" i="0" u="none" strike="noStrike" dirty="0">
                <a:solidFill>
                  <a:srgbClr val="000000"/>
                </a:solidFill>
                <a:effectLst/>
                <a:latin typeface="Times New Roman" panose="02020603050405020304" pitchFamily="18" charset="0"/>
                <a:cs typeface="Times New Roman" panose="02020603050405020304" pitchFamily="18" charset="0"/>
              </a:rPr>
              <a:t> могут вводиться сторонние электроны в виде очень коротких электронных импульсов или после разрушения волны захватываться некоторое количество электронов плазмы. </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Поступившие в пузырь электроны группируются и ускоряются кильватерной волной с напряженностью поля 10</a:t>
            </a:r>
            <a:r>
              <a:rPr lang="ru-RU" b="0" i="0" u="none" strike="noStrike" baseline="30000" dirty="0">
                <a:solidFill>
                  <a:srgbClr val="000000"/>
                </a:solidFill>
                <a:effectLst/>
                <a:latin typeface="Times New Roman" panose="02020603050405020304" pitchFamily="18" charset="0"/>
                <a:cs typeface="Times New Roman" panose="02020603050405020304" pitchFamily="18" charset="0"/>
              </a:rPr>
              <a:t>9</a:t>
            </a:r>
            <a:r>
              <a:rPr lang="ru-RU" b="0" i="0" u="none" strike="noStrike" dirty="0">
                <a:solidFill>
                  <a:srgbClr val="000000"/>
                </a:solidFill>
                <a:effectLst/>
                <a:latin typeface="Times New Roman" panose="02020603050405020304" pitchFamily="18" charset="0"/>
                <a:cs typeface="Times New Roman" panose="02020603050405020304" pitchFamily="18" charset="0"/>
              </a:rPr>
              <a:t> В/см до энергии порядка 100 МэВ на </a:t>
            </a: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длине столба плазмы в несколько миллиметров.</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2B6827F-326E-755D-5045-83F732AA883F}"/>
              </a:ext>
            </a:extLst>
          </p:cNvPr>
          <p:cNvSpPr>
            <a:spLocks noGrp="1"/>
          </p:cNvSpPr>
          <p:nvPr>
            <p:ph type="sldNum" sz="quarter" idx="12"/>
          </p:nvPr>
        </p:nvSpPr>
        <p:spPr/>
        <p:txBody>
          <a:bodyPr/>
          <a:lstStyle/>
          <a:p>
            <a:pPr>
              <a:defRPr/>
            </a:pPr>
            <a:fld id="{9240CF01-FD3B-4A0F-B71C-F47C60AF9472}" type="slidenum">
              <a:rPr lang="ru-RU" altLang="ru-RU" smtClean="0"/>
              <a:pPr>
                <a:defRPr/>
              </a:pPr>
              <a:t>57</a:t>
            </a:fld>
            <a:endParaRPr lang="ru-RU" altLang="ru-RU"/>
          </a:p>
        </p:txBody>
      </p:sp>
    </p:spTree>
    <p:extLst>
      <p:ext uri="{BB962C8B-B14F-4D97-AF65-F5344CB8AC3E}">
        <p14:creationId xmlns:p14="http://schemas.microsoft.com/office/powerpoint/2010/main" val="403502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Ускорители</a:t>
            </a:r>
          </a:p>
        </p:txBody>
      </p:sp>
      <p:pic>
        <p:nvPicPr>
          <p:cNvPr id="81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655" y="839650"/>
            <a:ext cx="6858690" cy="27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950" y="4209386"/>
            <a:ext cx="6712100" cy="18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617579" y="3481688"/>
            <a:ext cx="37850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С фиксированной мишенью</a:t>
            </a:r>
          </a:p>
        </p:txBody>
      </p:sp>
      <p:sp>
        <p:nvSpPr>
          <p:cNvPr id="7" name="TextBox 6"/>
          <p:cNvSpPr txBox="1"/>
          <p:nvPr/>
        </p:nvSpPr>
        <p:spPr>
          <a:xfrm>
            <a:off x="2768230" y="6052463"/>
            <a:ext cx="34837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Ускорители - </a:t>
            </a:r>
            <a:r>
              <a:rPr lang="ru-RU" sz="2200" b="1" dirty="0" err="1">
                <a:solidFill>
                  <a:schemeClr val="accent6"/>
                </a:solidFill>
                <a:latin typeface="Times New Roman" pitchFamily="18" charset="0"/>
                <a:cs typeface="Times New Roman" pitchFamily="18" charset="0"/>
              </a:rPr>
              <a:t>коллайдеры</a:t>
            </a:r>
            <a:endParaRPr lang="ru-RU" sz="2200" b="1" dirty="0">
              <a:solidFill>
                <a:schemeClr val="accent6"/>
              </a:solidFill>
              <a:latin typeface="Times New Roman" pitchFamily="18" charset="0"/>
              <a:cs typeface="Times New Roman" pitchFamily="18" charset="0"/>
            </a:endParaRPr>
          </a:p>
        </p:txBody>
      </p:sp>
      <p:sp>
        <p:nvSpPr>
          <p:cNvPr id="2" name="Slide Number Placeholder 1">
            <a:extLst>
              <a:ext uri="{FF2B5EF4-FFF2-40B4-BE49-F238E27FC236}">
                <a16:creationId xmlns:a16="http://schemas.microsoft.com/office/drawing/2014/main" id="{84068614-3A74-95AC-EC48-63637DA50A10}"/>
              </a:ext>
            </a:extLst>
          </p:cNvPr>
          <p:cNvSpPr>
            <a:spLocks noGrp="1"/>
          </p:cNvSpPr>
          <p:nvPr>
            <p:ph type="sldNum" sz="quarter" idx="12"/>
          </p:nvPr>
        </p:nvSpPr>
        <p:spPr/>
        <p:txBody>
          <a:bodyPr/>
          <a:lstStyle/>
          <a:p>
            <a:pPr>
              <a:defRPr/>
            </a:pPr>
            <a:fld id="{9240CF01-FD3B-4A0F-B71C-F47C60AF9472}"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756473"/>
            <a:ext cx="8648700" cy="5940088"/>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В 1931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 сотрудники Резерфорда Кокрофт и Уолтон (Кэвендишская лаборатория</a:t>
            </a:r>
            <a:r>
              <a:rPr lang="ru-RU" sz="2000" dirty="0">
                <a:latin typeface="Times New Roman" panose="02020603050405020304" pitchFamily="18" charset="0"/>
                <a:cs typeface="Times New Roman" panose="02020603050405020304" pitchFamily="18" charset="0"/>
              </a:rPr>
              <a:t>, Великобритания</a:t>
            </a:r>
            <a:r>
              <a:rPr lang="en-RU" sz="2000" dirty="0">
                <a:latin typeface="Times New Roman" panose="02020603050405020304" pitchFamily="18" charset="0"/>
                <a:cs typeface="Times New Roman" panose="02020603050405020304" pitchFamily="18" charset="0"/>
              </a:rPr>
              <a:t>) осуществили </a:t>
            </a:r>
            <a:r>
              <a:rPr lang="en-RU" sz="2000" i="1" dirty="0">
                <a:latin typeface="Times New Roman" panose="02020603050405020304" pitchFamily="18" charset="0"/>
                <a:cs typeface="Times New Roman" panose="02020603050405020304" pitchFamily="18" charset="0"/>
              </a:rPr>
              <a:t>первую искусственную ядерную реакцию</a:t>
            </a:r>
            <a:r>
              <a:rPr lang="en-RU" sz="2000" dirty="0">
                <a:latin typeface="Times New Roman" panose="02020603050405020304" pitchFamily="18" charset="0"/>
                <a:cs typeface="Times New Roman" panose="02020603050405020304" pitchFamily="18" charset="0"/>
              </a:rPr>
              <a:t> – расщепление ядра лития протонами с энергией 700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кэВ.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1930е </a:t>
            </a:r>
            <a:r>
              <a:rPr lang="en-RU" sz="2000" dirty="0">
                <a:latin typeface="Times New Roman" panose="02020603050405020304" pitchFamily="18" charset="0"/>
                <a:cs typeface="Times New Roman" panose="02020603050405020304" pitchFamily="18" charset="0"/>
              </a:rPr>
              <a:t>электростатические ускорители с генератором </a:t>
            </a:r>
            <a:r>
              <a:rPr lang="en-RU" sz="2000" i="1" dirty="0">
                <a:latin typeface="Times New Roman" panose="02020603050405020304" pitchFamily="18" charset="0"/>
                <a:cs typeface="Times New Roman" panose="02020603050405020304" pitchFamily="18" charset="0"/>
              </a:rPr>
              <a:t>высокого напряжения</a:t>
            </a:r>
            <a:r>
              <a:rPr lang="en-RU" sz="2000" dirty="0">
                <a:latin typeface="Times New Roman" panose="02020603050405020304" pitchFamily="18" charset="0"/>
                <a:cs typeface="Times New Roman" panose="02020603050405020304" pitchFamily="18" charset="0"/>
              </a:rPr>
              <a:t>, предложенным Ван-де-Графом в 1929</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г. Повышение энергии в этих машинах сдерживалось электрической прочностью опорных изоляторов и ускорительной трубки. К концу 50</a:t>
            </a:r>
            <a:r>
              <a:rPr lang="ru-RU" sz="2000" dirty="0">
                <a:latin typeface="Times New Roman" panose="02020603050405020304" pitchFamily="18" charset="0"/>
                <a:cs typeface="Times New Roman" panose="02020603050405020304" pitchFamily="18" charset="0"/>
              </a:rPr>
              <a:t>-</a:t>
            </a:r>
            <a:r>
              <a:rPr lang="en-RU" sz="2000" dirty="0">
                <a:latin typeface="Times New Roman" panose="02020603050405020304" pitchFamily="18" charset="0"/>
                <a:cs typeface="Times New Roman" panose="02020603050405020304" pitchFamily="18" charset="0"/>
              </a:rPr>
              <a:t>х годов достигли показателя 16</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1938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 Беркли</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появился </a:t>
            </a:r>
            <a:r>
              <a:rPr lang="en-RU" sz="2000" i="1" dirty="0">
                <a:latin typeface="Times New Roman" panose="02020603050405020304" pitchFamily="18" charset="0"/>
                <a:cs typeface="Times New Roman" panose="02020603050405020304" pitchFamily="18" charset="0"/>
              </a:rPr>
              <a:t>циклотрон</a:t>
            </a:r>
            <a:r>
              <a:rPr lang="en-RU" sz="2000" dirty="0">
                <a:latin typeface="Times New Roman" panose="02020603050405020304" pitchFamily="18" charset="0"/>
                <a:cs typeface="Times New Roman" panose="02020603050405020304" pitchFamily="18" charset="0"/>
              </a:rPr>
              <a:t> на энергии порядка 30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1940</a:t>
            </a:r>
            <a:r>
              <a:rPr lang="ru-RU" sz="2000" b="1" dirty="0">
                <a:latin typeface="Times New Roman" panose="02020603050405020304" pitchFamily="18" charset="0"/>
                <a:cs typeface="Times New Roman" panose="02020603050405020304" pitchFamily="18" charset="0"/>
              </a:rPr>
              <a:t> </a:t>
            </a:r>
            <a:r>
              <a:rPr lang="en-RU" sz="2000" b="1" dirty="0">
                <a:latin typeface="Times New Roman" panose="02020603050405020304" pitchFamily="18" charset="0"/>
                <a:cs typeface="Times New Roman" panose="02020603050405020304" pitchFamily="18" charset="0"/>
              </a:rPr>
              <a:t>г. </a:t>
            </a:r>
            <a:r>
              <a:rPr lang="en-RU" sz="2000" dirty="0">
                <a:latin typeface="Times New Roman" panose="02020603050405020304" pitchFamily="18" charset="0"/>
                <a:cs typeface="Times New Roman" panose="02020603050405020304" pitchFamily="18" charset="0"/>
              </a:rPr>
              <a:t>- Видерое и Керст (</a:t>
            </a:r>
            <a:r>
              <a:rPr lang="ru-RU" sz="2000" dirty="0">
                <a:latin typeface="Times New Roman" panose="02020603050405020304" pitchFamily="18" charset="0"/>
                <a:cs typeface="Times New Roman" panose="02020603050405020304" pitchFamily="18" charset="0"/>
              </a:rPr>
              <a:t>У</a:t>
            </a:r>
            <a:r>
              <a:rPr lang="en-RU" sz="2000" dirty="0">
                <a:latin typeface="Times New Roman" panose="02020603050405020304" pitchFamily="18" charset="0"/>
                <a:cs typeface="Times New Roman" panose="02020603050405020304" pitchFamily="18" charset="0"/>
              </a:rPr>
              <a:t>ниверситет Висконсина</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подошли вплотную к созданию </a:t>
            </a:r>
            <a:r>
              <a:rPr lang="ru-RU" sz="2000" dirty="0">
                <a:latin typeface="Times New Roman" panose="02020603050405020304" pitchFamily="18" charset="0"/>
                <a:cs typeface="Times New Roman" panose="02020603050405020304" pitchFamily="18" charset="0"/>
              </a:rPr>
              <a:t>ускорителя электронов - </a:t>
            </a:r>
            <a:r>
              <a:rPr lang="en-RU" sz="2000" i="1" dirty="0">
                <a:latin typeface="Times New Roman" panose="02020603050405020304" pitchFamily="18" charset="0"/>
                <a:cs typeface="Times New Roman" panose="02020603050405020304" pitchFamily="18" charset="0"/>
              </a:rPr>
              <a:t>бетатрона</a:t>
            </a:r>
            <a:r>
              <a:rPr lang="en-RU" sz="2000" dirty="0">
                <a:latin typeface="Times New Roman" panose="02020603050405020304" pitchFamily="18" charset="0"/>
                <a:cs typeface="Times New Roman" panose="02020603050405020304" pitchFamily="18" charset="0"/>
              </a:rPr>
              <a:t>. </a:t>
            </a:r>
          </a:p>
          <a:p>
            <a:pPr algn="just"/>
            <a:endParaRPr lang="en-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a:t>
            </a:r>
            <a:r>
              <a:rPr lang="en-RU" sz="2000" b="1" dirty="0">
                <a:latin typeface="Times New Roman" panose="02020603050405020304" pitchFamily="18" charset="0"/>
                <a:cs typeface="Times New Roman" panose="02020603050405020304" pitchFamily="18" charset="0"/>
              </a:rPr>
              <a:t>1944 г. </a:t>
            </a:r>
            <a:r>
              <a:rPr lang="en-RU" sz="2000" dirty="0">
                <a:latin typeface="Times New Roman" panose="02020603050405020304" pitchFamily="18" charset="0"/>
                <a:cs typeface="Times New Roman" panose="02020603050405020304" pitchFamily="18" charset="0"/>
              </a:rPr>
              <a:t>- (ФИАН им. Лебедева</a:t>
            </a:r>
            <a:r>
              <a:rPr lang="ru-RU" sz="2000" dirty="0">
                <a:latin typeface="Times New Roman" panose="02020603050405020304" pitchFamily="18" charset="0"/>
                <a:cs typeface="Times New Roman" panose="02020603050405020304" pitchFamily="18" charset="0"/>
              </a:rPr>
              <a:t>, СССР</a:t>
            </a:r>
            <a:r>
              <a:rPr lang="en-RU" sz="2000" dirty="0">
                <a:latin typeface="Times New Roman" panose="02020603050405020304" pitchFamily="18" charset="0"/>
                <a:cs typeface="Times New Roman" panose="02020603050405020304" pitchFamily="18" charset="0"/>
              </a:rPr>
              <a:t>)  - качественно новый этап в истории ускорителей связан с предложенным В.И.</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Векслером  </a:t>
            </a:r>
            <a:r>
              <a:rPr lang="en-RU" sz="2000" i="1" dirty="0">
                <a:latin typeface="Times New Roman" panose="02020603050405020304" pitchFamily="18" charset="0"/>
                <a:cs typeface="Times New Roman" panose="02020603050405020304" pitchFamily="18" charset="0"/>
              </a:rPr>
              <a:t>принципом автофазировки</a:t>
            </a:r>
            <a:r>
              <a:rPr lang="en-RU" sz="2000" dirty="0">
                <a:latin typeface="Times New Roman" panose="02020603050405020304" pitchFamily="18" charset="0"/>
                <a:cs typeface="Times New Roman" panose="02020603050405020304" pitchFamily="18" charset="0"/>
              </a:rPr>
              <a:t>. Согласно этому принципу резонансное ускорение может быть продлено до сколь угодно больших энергий. Им же предложены синхротрон и микротрон</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4898426C-256C-F9B8-A801-BBE12AC192B2}"/>
              </a:ext>
            </a:extLst>
          </p:cNvPr>
          <p:cNvSpPr>
            <a:spLocks noGrp="1"/>
          </p:cNvSpPr>
          <p:nvPr>
            <p:ph type="sldNum" sz="quarter" idx="12"/>
          </p:nvPr>
        </p:nvSpPr>
        <p:spPr/>
        <p:txBody>
          <a:bodyPr/>
          <a:lstStyle/>
          <a:p>
            <a:pPr>
              <a:defRPr/>
            </a:pPr>
            <a:fld id="{9240CF01-FD3B-4A0F-B71C-F47C60AF9472}" type="slidenum">
              <a:rPr lang="ru-RU" altLang="ru-RU" smtClean="0"/>
              <a:pPr>
                <a:defRPr/>
              </a:pPr>
              <a:t>7</a:t>
            </a:fld>
            <a:endParaRPr lang="ru-RU" altLang="ru-RU"/>
          </a:p>
        </p:txBody>
      </p:sp>
    </p:spTree>
    <p:extLst>
      <p:ext uri="{BB962C8B-B14F-4D97-AF65-F5344CB8AC3E}">
        <p14:creationId xmlns:p14="http://schemas.microsoft.com/office/powerpoint/2010/main" val="121998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911453"/>
            <a:ext cx="8648700" cy="5632311"/>
          </a:xfrm>
          <a:prstGeom prst="rect">
            <a:avLst/>
          </a:prstGeom>
          <a:noFill/>
        </p:spPr>
        <p:txBody>
          <a:bodyPr wrap="square">
            <a:spAutoFit/>
          </a:bodyPr>
          <a:lstStyle/>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ФИАН под руководством Векслера был запущен </a:t>
            </a:r>
            <a:r>
              <a:rPr lang="ru-RU" sz="2000" i="1" dirty="0">
                <a:latin typeface="Times New Roman" panose="02020603050405020304" pitchFamily="18" charset="0"/>
                <a:cs typeface="Times New Roman" panose="02020603050405020304" pitchFamily="18" charset="0"/>
              </a:rPr>
              <a:t>электронный</a:t>
            </a:r>
            <a:r>
              <a:rPr lang="ru-RU" sz="2000" dirty="0">
                <a:latin typeface="Times New Roman" panose="02020603050405020304" pitchFamily="18" charset="0"/>
                <a:cs typeface="Times New Roman" panose="02020603050405020304" pitchFamily="18" charset="0"/>
              </a:rPr>
              <a:t> </a:t>
            </a:r>
            <a:r>
              <a:rPr lang="ru-RU" sz="2000" i="1" dirty="0">
                <a:latin typeface="Times New Roman" panose="02020603050405020304" pitchFamily="18" charset="0"/>
                <a:cs typeface="Times New Roman" panose="02020603050405020304" pitchFamily="18" charset="0"/>
              </a:rPr>
              <a:t>синхротрон</a:t>
            </a:r>
            <a:r>
              <a:rPr lang="ru-RU" sz="2000" dirty="0">
                <a:latin typeface="Times New Roman" panose="02020603050405020304" pitchFamily="18" charset="0"/>
                <a:cs typeface="Times New Roman" panose="02020603050405020304" pitchFamily="18" charset="0"/>
              </a:rPr>
              <a:t> на энергию 280 МэВ.</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40-50е </a:t>
            </a:r>
            <a:r>
              <a:rPr lang="ru-RU" sz="2000" dirty="0">
                <a:latin typeface="Times New Roman" panose="02020603050405020304" pitchFamily="18" charset="0"/>
                <a:cs typeface="Times New Roman" panose="02020603050405020304" pitchFamily="18" charset="0"/>
              </a:rPr>
              <a:t>создание ускорителей перестало быть делом одной лаборатории. Требования к новым материалам и технологиям привело к созданию целых отраслей промышленности.</a:t>
            </a:r>
          </a:p>
          <a:p>
            <a:pPr algn="just"/>
            <a:r>
              <a:rPr lang="ru-RU" sz="2000" dirty="0">
                <a:latin typeface="Times New Roman" panose="02020603050405020304" pitchFamily="18" charset="0"/>
                <a:cs typeface="Times New Roman" panose="02020603050405020304" pitchFamily="18" charset="0"/>
              </a:rPr>
              <a:t> </a:t>
            </a:r>
          </a:p>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Дубне был запущен крупнейший в мире на тот момент </a:t>
            </a:r>
            <a:r>
              <a:rPr lang="ru-RU" sz="2000" i="1" dirty="0">
                <a:latin typeface="Times New Roman" panose="02020603050405020304" pitchFamily="18" charset="0"/>
                <a:cs typeface="Times New Roman" panose="02020603050405020304" pitchFamily="18" charset="0"/>
              </a:rPr>
              <a:t>фазотрон</a:t>
            </a:r>
            <a:r>
              <a:rPr lang="ru-RU" sz="2000" dirty="0">
                <a:latin typeface="Times New Roman" panose="02020603050405020304" pitchFamily="18" charset="0"/>
                <a:cs typeface="Times New Roman" panose="02020603050405020304" pitchFamily="18" charset="0"/>
              </a:rPr>
              <a:t> на энергию порядка 680 МэВ, </a:t>
            </a:r>
          </a:p>
          <a:p>
            <a:pPr algn="just"/>
            <a:endParaRPr lang="ru-RU" sz="2000" dirty="0">
              <a:latin typeface="Times New Roman" panose="02020603050405020304" pitchFamily="18" charset="0"/>
              <a:cs typeface="Times New Roman" panose="02020603050405020304" pitchFamily="18" charset="0"/>
            </a:endParaRPr>
          </a:p>
          <a:p>
            <a:pPr algn="just"/>
            <a:r>
              <a:rPr lang="ru-RU" sz="2000" dirty="0">
                <a:latin typeface="Times New Roman" panose="02020603050405020304" pitchFamily="18" charset="0"/>
                <a:cs typeface="Times New Roman" panose="02020603050405020304" pitchFamily="18" charset="0"/>
              </a:rPr>
              <a:t>а уже </a:t>
            </a:r>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в </a:t>
            </a:r>
            <a:r>
              <a:rPr lang="ru-RU" sz="2000" dirty="0" err="1">
                <a:latin typeface="Times New Roman" panose="02020603050405020304" pitchFamily="18" charset="0"/>
                <a:cs typeface="Times New Roman" panose="02020603050405020304" pitchFamily="18" charset="0"/>
              </a:rPr>
              <a:t>Брукхевенской</a:t>
            </a:r>
            <a:r>
              <a:rPr lang="ru-RU" sz="2000" dirty="0">
                <a:latin typeface="Times New Roman" panose="02020603050405020304" pitchFamily="18" charset="0"/>
                <a:cs typeface="Times New Roman" panose="02020603050405020304" pitchFamily="18" charset="0"/>
              </a:rPr>
              <a:t> лаборатории (штат Нью-Йорк, США) был запущен </a:t>
            </a:r>
            <a:r>
              <a:rPr lang="ru-RU" sz="2000" i="1" dirty="0">
                <a:latin typeface="Times New Roman" panose="02020603050405020304" pitchFamily="18" charset="0"/>
                <a:cs typeface="Times New Roman" panose="02020603050405020304" pitchFamily="18" charset="0"/>
              </a:rPr>
              <a:t>протонный синхротрон </a:t>
            </a:r>
            <a:r>
              <a:rPr lang="ru-RU" sz="2000" dirty="0">
                <a:latin typeface="Times New Roman" panose="02020603050405020304" pitchFamily="18" charset="0"/>
                <a:cs typeface="Times New Roman" panose="02020603050405020304" pitchFamily="18" charset="0"/>
              </a:rPr>
              <a:t>на 3 ГэВ. </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1956 г. </a:t>
            </a:r>
            <a:r>
              <a:rPr lang="ru-RU" sz="2000" dirty="0">
                <a:latin typeface="Times New Roman" panose="02020603050405020304" pitchFamily="18" charset="0"/>
                <a:cs typeface="Times New Roman" panose="02020603050405020304" pitchFamily="18" charset="0"/>
              </a:rPr>
              <a:t>в Дубне был запущен протонный </a:t>
            </a:r>
            <a:r>
              <a:rPr lang="ru-RU" sz="2000" i="1" dirty="0">
                <a:latin typeface="Times New Roman" panose="02020603050405020304" pitchFamily="18" charset="0"/>
                <a:cs typeface="Times New Roman" panose="02020603050405020304" pitchFamily="18" charset="0"/>
              </a:rPr>
              <a:t>синхрофазотрон</a:t>
            </a:r>
            <a:r>
              <a:rPr lang="ru-RU" sz="2000" dirty="0">
                <a:latin typeface="Times New Roman" panose="02020603050405020304" pitchFamily="18" charset="0"/>
                <a:cs typeface="Times New Roman" panose="02020603050405020304" pitchFamily="18" charset="0"/>
              </a:rPr>
              <a:t> на энергию 10 ГэВ.</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появление </a:t>
            </a:r>
            <a:r>
              <a:rPr lang="ru-RU" sz="2000" i="1" dirty="0">
                <a:latin typeface="Times New Roman" panose="02020603050405020304" pitchFamily="18" charset="0"/>
                <a:cs typeface="Times New Roman" panose="02020603050405020304" pitchFamily="18" charset="0"/>
              </a:rPr>
              <a:t>жесткой фокусировки пучка</a:t>
            </a:r>
            <a:r>
              <a:rPr lang="ru-RU" sz="2000" dirty="0">
                <a:latin typeface="Times New Roman" panose="02020603050405020304" pitchFamily="18" charset="0"/>
                <a:cs typeface="Times New Roman" panose="02020603050405020304" pitchFamily="18" charset="0"/>
              </a:rPr>
              <a:t>. В конце 50х годов в ЦЕРН (г. Женева) был построен синхротрон на 28 ГэВ.</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6C0926D3-C8F7-ABCA-97DC-C4F304FA98D5}"/>
              </a:ext>
            </a:extLst>
          </p:cNvPr>
          <p:cNvSpPr>
            <a:spLocks noGrp="1"/>
          </p:cNvSpPr>
          <p:nvPr>
            <p:ph type="sldNum" sz="quarter" idx="12"/>
          </p:nvPr>
        </p:nvSpPr>
        <p:spPr/>
        <p:txBody>
          <a:bodyPr/>
          <a:lstStyle/>
          <a:p>
            <a:pPr>
              <a:defRPr/>
            </a:pPr>
            <a:fld id="{9240CF01-FD3B-4A0F-B71C-F47C60AF9472}" type="slidenum">
              <a:rPr lang="ru-RU" altLang="ru-RU" smtClean="0"/>
              <a:pPr>
                <a:defRPr/>
              </a:pPr>
              <a:t>8</a:t>
            </a:fld>
            <a:endParaRPr lang="ru-RU" altLang="ru-RU"/>
          </a:p>
        </p:txBody>
      </p:sp>
    </p:spTree>
    <p:extLst>
      <p:ext uri="{BB962C8B-B14F-4D97-AF65-F5344CB8AC3E}">
        <p14:creationId xmlns:p14="http://schemas.microsoft.com/office/powerpoint/2010/main" val="226065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179614" y="813479"/>
            <a:ext cx="8850086" cy="5940088"/>
          </a:xfrm>
          <a:prstGeom prst="rect">
            <a:avLst/>
          </a:prstGeom>
          <a:noFill/>
        </p:spPr>
        <p:txBody>
          <a:bodyPr wrap="square">
            <a:spAutoFit/>
          </a:bodyPr>
          <a:lstStyle/>
          <a:p>
            <a:pPr algn="just"/>
            <a:r>
              <a:rPr lang="ru-RU" sz="1900" b="1" dirty="0">
                <a:latin typeface="Times New Roman" panose="02020603050405020304" pitchFamily="18" charset="0"/>
                <a:cs typeface="Times New Roman" panose="02020603050405020304" pitchFamily="18" charset="0"/>
              </a:rPr>
              <a:t>В 1956 г. </a:t>
            </a:r>
            <a:r>
              <a:rPr lang="ru-RU" sz="1900" dirty="0">
                <a:latin typeface="Times New Roman" panose="02020603050405020304" pitchFamily="18" charset="0"/>
                <a:cs typeface="Times New Roman" panose="02020603050405020304" pitchFamily="18" charset="0"/>
              </a:rPr>
              <a:t>в ЦЕРН была проведена первая международная конференция по ускорителям. Прозвучало предложение об осуществлении ядерных реакций на </a:t>
            </a:r>
            <a:r>
              <a:rPr lang="ru-RU" sz="1900" i="1" dirty="0">
                <a:latin typeface="Times New Roman" panose="02020603050405020304" pitchFamily="18" charset="0"/>
                <a:cs typeface="Times New Roman" panose="02020603050405020304" pitchFamily="18" charset="0"/>
              </a:rPr>
              <a:t>встречных пучках </a:t>
            </a:r>
            <a:r>
              <a:rPr lang="ru-RU" sz="1900" dirty="0">
                <a:latin typeface="Times New Roman" panose="02020603050405020304" pitchFamily="18" charset="0"/>
                <a:cs typeface="Times New Roman" panose="02020603050405020304" pitchFamily="18" charset="0"/>
              </a:rPr>
              <a:t>ускоренных частиц, что резко увеличивает эффективную энергию их взаимодействия.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начале 60х </a:t>
            </a:r>
            <a:r>
              <a:rPr lang="ru-RU" sz="1900" dirty="0">
                <a:latin typeface="Times New Roman" panose="02020603050405020304" pitchFamily="18" charset="0"/>
                <a:cs typeface="Times New Roman" panose="02020603050405020304" pitchFamily="18" charset="0"/>
              </a:rPr>
              <a:t>годов под руководством Г.И. Будкера в новосибирском ИЯФ реализована идея столкновений встречных пучков. Начало эры </a:t>
            </a:r>
            <a:r>
              <a:rPr lang="ru-RU" sz="1900" i="1" dirty="0">
                <a:latin typeface="Times New Roman" panose="02020603050405020304" pitchFamily="18" charset="0"/>
                <a:cs typeface="Times New Roman" panose="02020603050405020304" pitchFamily="18" charset="0"/>
              </a:rPr>
              <a:t>коллайдеров</a:t>
            </a:r>
            <a:r>
              <a:rPr lang="ru-RU" sz="1900" dirty="0">
                <a:latin typeface="Times New Roman" panose="02020603050405020304" pitchFamily="18" charset="0"/>
                <a:cs typeface="Times New Roman" panose="02020603050405020304" pitchFamily="18" charset="0"/>
              </a:rPr>
              <a:t>!</a:t>
            </a:r>
          </a:p>
          <a:p>
            <a:pPr algn="just"/>
            <a:endParaRPr lang="ru-RU" sz="1900" dirty="0">
              <a:latin typeface="Times New Roman" panose="02020603050405020304" pitchFamily="18" charset="0"/>
              <a:cs typeface="Times New Roman" panose="02020603050405020304" pitchFamily="18" charset="0"/>
            </a:endParaRPr>
          </a:p>
          <a:p>
            <a:pPr algn="just"/>
            <a:r>
              <a:rPr lang="ru-RU" sz="1900" dirty="0">
                <a:latin typeface="Times New Roman" panose="02020603050405020304" pitchFamily="18" charset="0"/>
                <a:cs typeface="Times New Roman" panose="02020603050405020304" pitchFamily="18" charset="0"/>
              </a:rPr>
              <a:t>Следующим крупным шагом являлся построенный </a:t>
            </a:r>
            <a:r>
              <a:rPr lang="ru-RU" sz="1900" b="1" dirty="0">
                <a:latin typeface="Times New Roman" panose="02020603050405020304" pitchFamily="18" charset="0"/>
                <a:cs typeface="Times New Roman" panose="02020603050405020304" pitchFamily="18" charset="0"/>
              </a:rPr>
              <a:t>в конце 60х годов </a:t>
            </a:r>
            <a:r>
              <a:rPr lang="ru-RU" sz="1900" dirty="0">
                <a:latin typeface="Times New Roman" panose="02020603050405020304" pitchFamily="18" charset="0"/>
                <a:cs typeface="Times New Roman" panose="02020603050405020304" pitchFamily="18" charset="0"/>
              </a:rPr>
              <a:t>в Протвино протонный синхротрон на энергию </a:t>
            </a:r>
            <a:r>
              <a:rPr lang="ru-RU" sz="1900" b="1" dirty="0">
                <a:latin typeface="Times New Roman" panose="02020603050405020304" pitchFamily="18" charset="0"/>
                <a:cs typeface="Times New Roman" panose="02020603050405020304" pitchFamily="18" charset="0"/>
              </a:rPr>
              <a:t>76 ГэВ</a:t>
            </a:r>
            <a:r>
              <a:rPr lang="ru-RU" sz="1900" dirty="0">
                <a:latin typeface="Times New Roman" panose="02020603050405020304" pitchFamily="18" charset="0"/>
                <a:cs typeface="Times New Roman" panose="02020603050405020304" pitchFamily="18" charset="0"/>
              </a:rPr>
              <a:t>, а уже в</a:t>
            </a:r>
            <a:r>
              <a:rPr lang="en-US" sz="1900" dirty="0">
                <a:latin typeface="Times New Roman" panose="02020603050405020304" pitchFamily="18" charset="0"/>
                <a:cs typeface="Times New Roman" panose="02020603050405020304" pitchFamily="18" charset="0"/>
              </a:rPr>
              <a:t>…</a:t>
            </a:r>
            <a:endParaRPr lang="ru-RU" sz="1900" dirty="0">
              <a:latin typeface="Times New Roman" panose="02020603050405020304" pitchFamily="18" charset="0"/>
              <a:cs typeface="Times New Roman" panose="02020603050405020304" pitchFamily="18" charset="0"/>
            </a:endParaRP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1972</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лаборатории Ферми (Чикаго) был запущен протонный синхротрон на энергии до </a:t>
            </a:r>
            <a:r>
              <a:rPr lang="ru-RU" sz="1900" b="1" dirty="0">
                <a:latin typeface="Times New Roman" panose="02020603050405020304" pitchFamily="18" charset="0"/>
                <a:cs typeface="Times New Roman" panose="02020603050405020304" pitchFamily="18" charset="0"/>
              </a:rPr>
              <a:t>500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1976</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ЦЕРН вступил в строй аналогичный синхротрон на энергию </a:t>
            </a:r>
            <a:r>
              <a:rPr lang="ru-RU" sz="1900" b="1" dirty="0">
                <a:latin typeface="Times New Roman" panose="02020603050405020304" pitchFamily="18" charset="0"/>
                <a:cs typeface="Times New Roman" panose="02020603050405020304" pitchFamily="18" charset="0"/>
              </a:rPr>
              <a:t>400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середине 80х </a:t>
            </a:r>
            <a:r>
              <a:rPr lang="ru-RU" sz="1900" dirty="0">
                <a:latin typeface="Times New Roman" panose="02020603050405020304" pitchFamily="18" charset="0"/>
                <a:cs typeface="Times New Roman" panose="02020603050405020304" pitchFamily="18" charset="0"/>
              </a:rPr>
              <a:t>в Чикаго, был запущен </a:t>
            </a:r>
            <a:r>
              <a:rPr lang="ru-RU" sz="1900" i="1" dirty="0" err="1">
                <a:latin typeface="Times New Roman" panose="02020603050405020304" pitchFamily="18" charset="0"/>
                <a:cs typeface="Times New Roman" panose="02020603050405020304" pitchFamily="18" charset="0"/>
              </a:rPr>
              <a:t>Теватрон</a:t>
            </a:r>
            <a:r>
              <a:rPr lang="ru-RU" sz="1900" dirty="0">
                <a:latin typeface="Times New Roman" panose="02020603050405020304" pitchFamily="18" charset="0"/>
                <a:cs typeface="Times New Roman" panose="02020603050405020304" pitchFamily="18" charset="0"/>
              </a:rPr>
              <a:t> – протонный синхротрон на энергию около </a:t>
            </a:r>
            <a:r>
              <a:rPr lang="ru-RU" sz="1900" b="1" dirty="0">
                <a:latin typeface="Times New Roman" panose="02020603050405020304" pitchFamily="18" charset="0"/>
                <a:cs typeface="Times New Roman" panose="02020603050405020304" pitchFamily="18" charset="0"/>
              </a:rPr>
              <a:t>1 ТэВ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2008 г. </a:t>
            </a:r>
            <a:r>
              <a:rPr lang="ru-RU" sz="1900" dirty="0">
                <a:latin typeface="Times New Roman" panose="02020603050405020304" pitchFamily="18" charset="0"/>
                <a:cs typeface="Times New Roman" panose="02020603050405020304" pitchFamily="18" charset="0"/>
              </a:rPr>
              <a:t>Большой Адронный Коллайдер в ЦЕРН на энергию до </a:t>
            </a:r>
            <a:r>
              <a:rPr lang="ru-RU" sz="1900" b="1" dirty="0">
                <a:latin typeface="Times New Roman" panose="02020603050405020304" pitchFamily="18" charset="0"/>
                <a:cs typeface="Times New Roman" panose="02020603050405020304" pitchFamily="18" charset="0"/>
              </a:rPr>
              <a:t>7 ТэВ</a:t>
            </a:r>
            <a:r>
              <a:rPr lang="ru-RU" sz="1900" dirty="0">
                <a:latin typeface="Times New Roman" panose="02020603050405020304" pitchFamily="18" charset="0"/>
                <a:cs typeface="Times New Roman" panose="02020603050405020304" pitchFamily="18" charset="0"/>
              </a:rPr>
              <a:t> (2022 г.).</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BCFDAB48-AD06-EAC7-F4DE-505B45BBDC34}"/>
              </a:ext>
            </a:extLst>
          </p:cNvPr>
          <p:cNvSpPr>
            <a:spLocks noGrp="1"/>
          </p:cNvSpPr>
          <p:nvPr>
            <p:ph type="sldNum" sz="quarter" idx="12"/>
          </p:nvPr>
        </p:nvSpPr>
        <p:spPr/>
        <p:txBody>
          <a:bodyPr/>
          <a:lstStyle/>
          <a:p>
            <a:pPr>
              <a:defRPr/>
            </a:pPr>
            <a:fld id="{9240CF01-FD3B-4A0F-B71C-F47C60AF9472}" type="slidenum">
              <a:rPr lang="ru-RU" altLang="ru-RU" smtClean="0"/>
              <a:pPr>
                <a:defRPr/>
              </a:pPr>
              <a:t>9</a:t>
            </a:fld>
            <a:endParaRPr lang="ru-RU" altLang="ru-RU" dirty="0"/>
          </a:p>
        </p:txBody>
      </p:sp>
    </p:spTree>
    <p:extLst>
      <p:ext uri="{BB962C8B-B14F-4D97-AF65-F5344CB8AC3E}">
        <p14:creationId xmlns:p14="http://schemas.microsoft.com/office/powerpoint/2010/main" val="1853135241"/>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5366</TotalTime>
  <Words>4494</Words>
  <Application>Microsoft Macintosh PowerPoint</Application>
  <PresentationFormat>On-screen Show (4:3)</PresentationFormat>
  <Paragraphs>349</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Symbol</vt:lpstr>
      <vt:lpstr>Times New Roman</vt:lpstr>
      <vt:lpstr>Wingdings</vt:lpstr>
      <vt:lpstr>Оформление по умолчанию</vt:lpstr>
      <vt:lpstr>Получение пучков частиц (физика атомного ядра)</vt:lpstr>
      <vt:lpstr>Размеры микрообъектов</vt:lpstr>
      <vt:lpstr>Ускоритель</vt:lpstr>
      <vt:lpstr>Зачем нужен ускоритель?</vt:lpstr>
      <vt:lpstr>Ускорители</vt:lpstr>
      <vt:lpstr>Ускорители</vt:lpstr>
      <vt:lpstr>Этапы развития ускорителей</vt:lpstr>
      <vt:lpstr>Этапы развития ускорителей</vt:lpstr>
      <vt:lpstr>Этапы развития ускорителей</vt:lpstr>
      <vt:lpstr>Источники частиц</vt:lpstr>
      <vt:lpstr>Электронные пушки</vt:lpstr>
      <vt:lpstr>ЭЦР - источник</vt:lpstr>
      <vt:lpstr>Сверхпроводящий 18 ГГц ЭЦР источник ионов</vt:lpstr>
      <vt:lpstr>PowerPoint Presentation</vt:lpstr>
      <vt:lpstr>Ускорители прямого действия</vt:lpstr>
      <vt:lpstr>Каскадный генератор</vt:lpstr>
      <vt:lpstr>Каскадный генератор</vt:lpstr>
      <vt:lpstr>Генератор Ван де Граафа</vt:lpstr>
      <vt:lpstr>Перезарядный ускоритель (тандем)</vt:lpstr>
      <vt:lpstr>Tandem Van de Graaff (Brookhaven, USA)</vt:lpstr>
      <vt:lpstr>PowerPoint Presentation</vt:lpstr>
      <vt:lpstr>Генератор Маркса</vt:lpstr>
      <vt:lpstr>Генератор Маркса</vt:lpstr>
      <vt:lpstr>Линейные ускорители</vt:lpstr>
      <vt:lpstr>Линейный ускоритель (схема Видероэ)</vt:lpstr>
      <vt:lpstr>Линейный ускоритель  (схема Альвареса)</vt:lpstr>
      <vt:lpstr>UNIversal Linear ACcelerator (GSI, Germany)</vt:lpstr>
      <vt:lpstr>PowerPoint Presentation</vt:lpstr>
      <vt:lpstr>PowerPoint Presentation</vt:lpstr>
      <vt:lpstr>Циклические ускорители</vt:lpstr>
      <vt:lpstr>Циклотрон</vt:lpstr>
      <vt:lpstr>Циклотрон</vt:lpstr>
      <vt:lpstr>184-дюймовый циклотрон (Беркли, США)</vt:lpstr>
      <vt:lpstr>Циклотрон тяжёлых ионов У-400</vt:lpstr>
      <vt:lpstr>Циклотрон тяжёлых ионов У-400</vt:lpstr>
      <vt:lpstr>Циклотрон тяжёлых ионов У-400М</vt:lpstr>
      <vt:lpstr>Циклотроны – самый старый и самый новый (в Европе)</vt:lpstr>
      <vt:lpstr>Циклотрон ДЦ-280 (Фабрика СТЭ)</vt:lpstr>
      <vt:lpstr>Схема ускорения урана на Фабрике радиоактивных ядер RIKEN (Япония)</vt:lpstr>
      <vt:lpstr>Ускорители электронов</vt:lpstr>
      <vt:lpstr>Особенности ускорителей электронов</vt:lpstr>
      <vt:lpstr>Бетатрон</vt:lpstr>
      <vt:lpstr>Бетатрон</vt:lpstr>
      <vt:lpstr>Микротрон</vt:lpstr>
      <vt:lpstr>Микротрон МТ-25 (МэВ)</vt:lpstr>
      <vt:lpstr>Разрезной микротрон</vt:lpstr>
      <vt:lpstr>MAMI-B - каскад</vt:lpstr>
      <vt:lpstr>MAMI-B – каскад (880 MeV)</vt:lpstr>
      <vt:lpstr>MAMI-C каскад (2006)</vt:lpstr>
      <vt:lpstr>MAMI-C HDSM (1508 MeV)</vt:lpstr>
      <vt:lpstr>Микротрон CEBAF Национальной лаборатории им. Томаса Джефферсона (США)</vt:lpstr>
      <vt:lpstr>Ускоритель XFEL (17.5 ГэВ) </vt:lpstr>
      <vt:lpstr>Ускоритель электронов RHODOTRON 7 МэВ, 700 кВт</vt:lpstr>
      <vt:lpstr>Ускоритель электронов RHODOTRON</vt:lpstr>
      <vt:lpstr>Лазерное ускорение электронов</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444</cp:revision>
  <dcterms:created xsi:type="dcterms:W3CDTF">2007-09-05T15:00:29Z</dcterms:created>
  <dcterms:modified xsi:type="dcterms:W3CDTF">2025-02-12T08:54:26Z</dcterms:modified>
</cp:coreProperties>
</file>